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1"/>
  </p:notesMasterIdLst>
  <p:handoutMasterIdLst>
    <p:handoutMasterId r:id="rId62"/>
  </p:handoutMasterIdLst>
  <p:sldIdLst>
    <p:sldId id="322" r:id="rId5"/>
    <p:sldId id="335" r:id="rId6"/>
    <p:sldId id="399" r:id="rId7"/>
    <p:sldId id="400" r:id="rId8"/>
    <p:sldId id="286" r:id="rId9"/>
    <p:sldId id="287" r:id="rId10"/>
    <p:sldId id="289" r:id="rId11"/>
    <p:sldId id="329" r:id="rId12"/>
    <p:sldId id="330" r:id="rId13"/>
    <p:sldId id="309" r:id="rId14"/>
    <p:sldId id="290" r:id="rId15"/>
    <p:sldId id="292" r:id="rId16"/>
    <p:sldId id="291" r:id="rId17"/>
    <p:sldId id="401" r:id="rId18"/>
    <p:sldId id="296" r:id="rId19"/>
    <p:sldId id="297" r:id="rId20"/>
    <p:sldId id="431" r:id="rId21"/>
    <p:sldId id="433" r:id="rId22"/>
    <p:sldId id="434" r:id="rId23"/>
    <p:sldId id="435" r:id="rId24"/>
    <p:sldId id="430" r:id="rId25"/>
    <p:sldId id="327" r:id="rId26"/>
    <p:sldId id="306" r:id="rId27"/>
    <p:sldId id="405" r:id="rId28"/>
    <p:sldId id="268" r:id="rId29"/>
    <p:sldId id="269" r:id="rId30"/>
    <p:sldId id="406" r:id="rId31"/>
    <p:sldId id="307" r:id="rId32"/>
    <p:sldId id="408" r:id="rId33"/>
    <p:sldId id="301" r:id="rId34"/>
    <p:sldId id="302" r:id="rId35"/>
    <p:sldId id="308" r:id="rId36"/>
    <p:sldId id="303" r:id="rId37"/>
    <p:sldId id="304" r:id="rId38"/>
    <p:sldId id="402" r:id="rId39"/>
    <p:sldId id="272" r:id="rId40"/>
    <p:sldId id="316" r:id="rId41"/>
    <p:sldId id="276" r:id="rId42"/>
    <p:sldId id="347" r:id="rId43"/>
    <p:sldId id="317" r:id="rId44"/>
    <p:sldId id="277" r:id="rId45"/>
    <p:sldId id="319" r:id="rId46"/>
    <p:sldId id="318" r:id="rId47"/>
    <p:sldId id="409" r:id="rId48"/>
    <p:sldId id="436" r:id="rId49"/>
    <p:sldId id="312" r:id="rId50"/>
    <p:sldId id="313" r:id="rId51"/>
    <p:sldId id="348" r:id="rId52"/>
    <p:sldId id="333" r:id="rId53"/>
    <p:sldId id="334" r:id="rId54"/>
    <p:sldId id="403" r:id="rId55"/>
    <p:sldId id="404" r:id="rId56"/>
    <p:sldId id="337" r:id="rId57"/>
    <p:sldId id="341" r:id="rId58"/>
    <p:sldId id="410" r:id="rId59"/>
    <p:sldId id="429" r:id="rId60"/>
  </p:sldIdLst>
  <p:sldSz cx="12188825" cy="6858000"/>
  <p:notesSz cx="6858000" cy="9144000"/>
  <p:custDataLst>
    <p:tags r:id="rId6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 autoAdjust="0"/>
    <p:restoredTop sz="93544" autoAdjust="0"/>
  </p:normalViewPr>
  <p:slideViewPr>
    <p:cSldViewPr showGuides="1">
      <p:cViewPr varScale="1">
        <p:scale>
          <a:sx n="107" d="100"/>
          <a:sy n="107" d="100"/>
        </p:scale>
        <p:origin x="488" y="176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2/19/21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2/19/21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D52E6FD4-591F-458C-96E2-14991AE1447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018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4A3C94F-27E9-4C4B-A660-85A97CA179BF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6330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C2F8ADC2-95A3-41FF-9448-9C3DDE8778C8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555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C6DD160-3281-47DB-B80B-49F705E3C56B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6004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1.41 lg n = 2 ln n</a:t>
            </a:r>
          </a:p>
        </p:txBody>
      </p:sp>
    </p:spTree>
    <p:extLst>
      <p:ext uri="{BB962C8B-B14F-4D97-AF65-F5344CB8AC3E}">
        <p14:creationId xmlns:p14="http://schemas.microsoft.com/office/powerpoint/2010/main" val="2629038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C6DD160-3281-47DB-B80B-49F705E3C56B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6004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1.41 lg n = 2 ln n</a:t>
            </a:r>
          </a:p>
        </p:txBody>
      </p:sp>
    </p:spTree>
    <p:extLst>
      <p:ext uri="{BB962C8B-B14F-4D97-AF65-F5344CB8AC3E}">
        <p14:creationId xmlns:p14="http://schemas.microsoft.com/office/powerpoint/2010/main" val="4199375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C6DD160-3281-47DB-B80B-49F705E3C56B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6004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1.41 lg n = 2 ln n</a:t>
            </a:r>
          </a:p>
        </p:txBody>
      </p:sp>
    </p:spTree>
    <p:extLst>
      <p:ext uri="{BB962C8B-B14F-4D97-AF65-F5344CB8AC3E}">
        <p14:creationId xmlns:p14="http://schemas.microsoft.com/office/powerpoint/2010/main" val="1649832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C6DD160-3281-47DB-B80B-49F705E3C56B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6004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1.41 lg n = 2 ln n</a:t>
            </a:r>
          </a:p>
        </p:txBody>
      </p:sp>
    </p:spTree>
    <p:extLst>
      <p:ext uri="{BB962C8B-B14F-4D97-AF65-F5344CB8AC3E}">
        <p14:creationId xmlns:p14="http://schemas.microsoft.com/office/powerpoint/2010/main" val="4160633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C6DD160-3281-47DB-B80B-49F705E3C56B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6004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/>
              <a:t>1.41 lg n = 2 ln n</a:t>
            </a:r>
          </a:p>
        </p:txBody>
      </p:sp>
    </p:spTree>
    <p:extLst>
      <p:ext uri="{BB962C8B-B14F-4D97-AF65-F5344CB8AC3E}">
        <p14:creationId xmlns:p14="http://schemas.microsoft.com/office/powerpoint/2010/main" val="2809804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D79007DE-31C1-4B88-8469-9ABA45AD6D27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87388"/>
            <a:ext cx="6451600" cy="3630612"/>
          </a:xfrm>
          <a:ln w="12700" cap="flat">
            <a:solidFill>
              <a:schemeClr val="tx1"/>
            </a:solidFill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2475"/>
            <a:ext cx="5365750" cy="43576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96771" tIns="48386" rIns="96771" bIns="48386" anchor="t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081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99AF762-F450-4B90-B9E9-786867D8F083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29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3343F83B-1A3E-4348-BDA3-0393511DF28E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1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B34A9EF-048C-4179-A64B-9C4AEB4DF7A0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6949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A06ADE68-A009-4753-81A5-76800E99EB65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070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A76AAAC-FDC2-4C06-8149-9668F1081306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994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B9DD7B3C-2263-4724-BB85-F3D06CAB1B7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2741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6D88B7B1-3334-4E7B-9030-9AAD9DBBA1B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637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6D88B7B1-3334-4E7B-9030-9AAD9DBBA1B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7833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DF1815CC-0215-472E-8E03-724CF90467C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318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640E12CD-CA67-438F-A27A-323248DAC6F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391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AB7AFE0-BBD4-434C-B1F3-7B3A284278BC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088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EA82A0E-6D39-40ED-BA7A-26B0C24D01B6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282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45D15B70-4172-4135-9014-E986AC83FA1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52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DF8DBB34-D4FD-46B7-8E8D-3EDD86EA7628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059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464A221F-3A6E-40B3-9F73-5A5D2AD55BB5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9352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6470821-F964-4C1F-B45B-3016CBD927B0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871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23C5E04-5E40-4875-86B7-13A7B2CFC07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26033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D2FCE32-5DD4-4CBD-91B6-B96C40CCF4E5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39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196BEADC-2D9E-4D01-B0D4-F98E8531564E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430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CE3DCA27-2E3B-4557-ABCA-C360BD1DFF0C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747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C17602C-760D-4102-926C-53E5B0C544E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14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5C79EBF-D31A-44BA-98AE-549103BCFF1E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420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5C79EBF-D31A-44BA-98AE-549103BCFF1E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87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C3D9A8D7-B502-402A-A262-38696D90EE2D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4251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5C79EBF-D31A-44BA-98AE-549103BCFF1E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886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7BEF606-230C-42E4-8163-93DFDD03CA16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368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2F5FF0A-C78E-4B81-822D-98639DE4E1AC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36708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A3D77D6-211B-4C03-B8AD-27DE7B4E2485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307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FF2E0AF-9BAF-4C13-8040-CBE5E22F2B77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2364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9875375B-D8EC-4460-B5AB-11FA66FCFF1E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09808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E3A8E09-6B71-4D98-91B5-7E25DACFE9DA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59812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77586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349829-97FD-4664-A235-AD16B1B2D588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61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0CEFBF6-27EC-48B0-8CAD-885ED9C76F7E}" type="slidenum">
              <a:rPr lang="en-US" altLang="en-US" sz="1200" smtClean="0"/>
              <a:pPr/>
              <a:t>56</a:t>
            </a:fld>
            <a:endParaRPr lang="en-US" alt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51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D2AA26A5-CDB4-49A1-968E-1546B4F0598E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3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067D316-43D0-4443-B8F6-C65F22E90FCB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51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5D28DD7-BF58-4CA5-BB16-77CDAAD6ADCA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7147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11F4B08-0BB4-472A-8B3A-87BF9D963AA1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7247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ACB55CEF-926F-4EEE-9363-9C6F190A70F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9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2/19/21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2/19/21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2/19/21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8" y="152400"/>
            <a:ext cx="10115032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589" y="1266825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9920" y="1266825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4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8" y="152400"/>
            <a:ext cx="10115032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589" y="1266825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49920" y="1266825"/>
            <a:ext cx="5434184" cy="237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49920" y="3795714"/>
            <a:ext cx="5434184" cy="237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2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2/19/21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2/19/21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2/19/21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2/19/21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2/19/21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2/19/21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2/19/21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2/19/21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2/19/21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7.wmf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0.png"/><Relationship Id="rId5" Type="http://schemas.openxmlformats.org/officeDocument/2006/relationships/image" Target="../media/image11.jpe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4.png"/><Relationship Id="rId5" Type="http://schemas.openxmlformats.org/officeDocument/2006/relationships/image" Target="../media/image17.wmf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4.png"/><Relationship Id="rId5" Type="http://schemas.openxmlformats.org/officeDocument/2006/relationships/image" Target="../media/image18.wmf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4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4.png"/><Relationship Id="rId5" Type="http://schemas.openxmlformats.org/officeDocument/2006/relationships/image" Target="../media/image20.wmf"/><Relationship Id="rId4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4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openxmlformats.org/officeDocument/2006/relationships/image" Target="../media/image270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836" y="1340768"/>
            <a:ext cx="10533856" cy="2592288"/>
          </a:xfrm>
        </p:spPr>
        <p:txBody>
          <a:bodyPr>
            <a:normAutofit/>
          </a:bodyPr>
          <a:lstStyle/>
          <a:p>
            <a:r>
              <a:rPr lang="en-US" sz="6000" dirty="0"/>
              <a:t>The Analysis and Design of</a:t>
            </a:r>
            <a:br>
              <a:rPr lang="en-US" sz="6000" dirty="0"/>
            </a:br>
            <a:r>
              <a:rPr lang="en-US" sz="6000" dirty="0"/>
              <a:t>          Computer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0036" y="4619600"/>
            <a:ext cx="8568952" cy="1219200"/>
          </a:xfrm>
        </p:spPr>
        <p:txBody>
          <a:bodyPr>
            <a:normAutofit/>
          </a:bodyPr>
          <a:lstStyle/>
          <a:p>
            <a:r>
              <a:rPr lang="en-US" sz="3200" dirty="0"/>
              <a:t>                       CIS*3490 Winter 2021</a:t>
            </a:r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88640"/>
            <a:ext cx="10513168" cy="838200"/>
          </a:xfrm>
        </p:spPr>
        <p:txBody>
          <a:bodyPr vert="horz" lIns="92075" tIns="46038" rIns="92075" bIns="46038" rtlCol="0" anchor="ctr">
            <a:noAutofit/>
          </a:bodyPr>
          <a:lstStyle/>
          <a:p>
            <a:pPr>
              <a:defRPr/>
            </a:pPr>
            <a:r>
              <a:rPr lang="en-US" dirty="0"/>
              <a:t>Instance simplification </a:t>
            </a:r>
            <a:r>
              <a:rPr lang="en-US" dirty="0">
                <a:cs typeface="Times New Roman" pitchFamily="18" charset="0"/>
              </a:rPr>
              <a:t>– Gaussian Elimination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1844" y="1219200"/>
            <a:ext cx="10657184" cy="5257800"/>
          </a:xfrm>
        </p:spPr>
        <p:txBody>
          <a:bodyPr vert="horz" lIns="92075" tIns="46038" rIns="92075" bIns="46038" rtlCol="0">
            <a:normAutofit/>
          </a:bodyPr>
          <a:lstStyle/>
          <a:p>
            <a:pPr marL="0" indent="0">
              <a:buNone/>
              <a:defRPr/>
            </a:pPr>
            <a:r>
              <a:rPr lang="en-US" sz="2000" dirty="0"/>
              <a:t>Given: A system of </a:t>
            </a:r>
            <a:r>
              <a:rPr lang="en-US" sz="2000" i="1" dirty="0"/>
              <a:t>n</a:t>
            </a:r>
            <a:r>
              <a:rPr lang="en-US" sz="2000" dirty="0"/>
              <a:t> linear equations in </a:t>
            </a:r>
            <a:r>
              <a:rPr lang="en-US" sz="2000" i="1" dirty="0"/>
              <a:t>n </a:t>
            </a:r>
            <a:r>
              <a:rPr lang="en-US" sz="2000" dirty="0"/>
              <a:t>unknowns with an arbitrary coefficient matrix.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Transform to: An equivalent system of </a:t>
            </a:r>
            <a:r>
              <a:rPr lang="en-US" sz="2000" i="1" dirty="0"/>
              <a:t>n</a:t>
            </a:r>
            <a:r>
              <a:rPr lang="en-US" sz="2000" dirty="0"/>
              <a:t> linear equations in </a:t>
            </a:r>
            <a:r>
              <a:rPr lang="en-US" sz="2000" i="1" dirty="0"/>
              <a:t>n </a:t>
            </a:r>
            <a:r>
              <a:rPr lang="en-US" sz="2000" dirty="0"/>
              <a:t>unknowns with an upper triangular coefficient matrix.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Solve the latter by substitutions starting with the last equation and moving up to the first one.</a:t>
            </a:r>
            <a:br>
              <a:rPr lang="en-US" sz="2000" dirty="0"/>
            </a:br>
            <a:br>
              <a:rPr lang="en-US" sz="2000" dirty="0"/>
            </a:br>
            <a:r>
              <a:rPr lang="en-US" sz="2000" i="1" dirty="0"/>
              <a:t>a</a:t>
            </a:r>
            <a:r>
              <a:rPr lang="en-US" sz="2000" baseline="-25000" dirty="0"/>
              <a:t>11</a:t>
            </a:r>
            <a:r>
              <a:rPr lang="en-US" sz="2000" i="1" dirty="0"/>
              <a:t>x</a:t>
            </a:r>
            <a:r>
              <a:rPr lang="en-US" sz="2000" baseline="-25000" dirty="0"/>
              <a:t>1 </a:t>
            </a:r>
            <a:r>
              <a:rPr lang="en-US" sz="2000" dirty="0"/>
              <a:t>+ </a:t>
            </a:r>
            <a:r>
              <a:rPr lang="en-US" sz="2000" i="1" dirty="0"/>
              <a:t>a</a:t>
            </a:r>
            <a:r>
              <a:rPr lang="en-US" sz="2000" baseline="-25000" dirty="0"/>
              <a:t>12</a:t>
            </a:r>
            <a:r>
              <a:rPr lang="en-US" sz="2000" i="1" dirty="0"/>
              <a:t>x</a:t>
            </a:r>
            <a:r>
              <a:rPr lang="en-US" sz="2000" baseline="-25000" dirty="0"/>
              <a:t>2 </a:t>
            </a:r>
            <a:r>
              <a:rPr lang="en-US" sz="2000" dirty="0"/>
              <a:t>+ …  + </a:t>
            </a:r>
            <a:r>
              <a:rPr lang="en-US" sz="2000" i="1" dirty="0"/>
              <a:t>a</a:t>
            </a:r>
            <a:r>
              <a:rPr lang="en-US" sz="2000" baseline="-25000" dirty="0"/>
              <a:t>1</a:t>
            </a:r>
            <a:r>
              <a:rPr lang="en-US" sz="2000" i="1" baseline="-25000" dirty="0"/>
              <a:t>n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dirty="0"/>
              <a:t>   =</a:t>
            </a:r>
            <a:r>
              <a:rPr lang="en-US" sz="2000" i="1" dirty="0"/>
              <a:t>  b</a:t>
            </a:r>
            <a:r>
              <a:rPr lang="en-US" sz="2000" baseline="-25000" dirty="0"/>
              <a:t>1            </a:t>
            </a:r>
            <a:r>
              <a:rPr lang="en-US" sz="2000" dirty="0"/>
              <a:t>           </a:t>
            </a:r>
            <a:r>
              <a:rPr lang="en-US" sz="2000" i="1" dirty="0"/>
              <a:t>a</a:t>
            </a:r>
            <a:r>
              <a:rPr lang="en-US" sz="2000" baseline="-25000" dirty="0"/>
              <a:t>1,1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+ </a:t>
            </a:r>
            <a:r>
              <a:rPr lang="en-US" sz="2000" i="1" dirty="0"/>
              <a:t>a</a:t>
            </a:r>
            <a:r>
              <a:rPr lang="en-US" sz="2000" baseline="-25000" dirty="0"/>
              <a:t>12</a:t>
            </a:r>
            <a:r>
              <a:rPr lang="en-US" sz="2000" i="1" dirty="0"/>
              <a:t>x</a:t>
            </a:r>
            <a:r>
              <a:rPr lang="en-US" sz="2000" baseline="-25000" dirty="0"/>
              <a:t>2 </a:t>
            </a:r>
            <a:r>
              <a:rPr lang="en-US" sz="2000" dirty="0"/>
              <a:t>+ …  + </a:t>
            </a:r>
            <a:r>
              <a:rPr lang="en-US" sz="2000" i="1" dirty="0"/>
              <a:t>a</a:t>
            </a:r>
            <a:r>
              <a:rPr lang="en-US" sz="2000" baseline="-25000" dirty="0"/>
              <a:t>1</a:t>
            </a:r>
            <a:r>
              <a:rPr lang="en-US" sz="2000" i="1" baseline="-25000" dirty="0"/>
              <a:t>n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dirty="0"/>
              <a:t>    =</a:t>
            </a:r>
            <a:r>
              <a:rPr lang="en-US" sz="2000" i="1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 </a:t>
            </a:r>
            <a:endParaRPr lang="en-US" sz="2000" i="1" baseline="-25000" dirty="0"/>
          </a:p>
          <a:p>
            <a:pPr marL="0" indent="0">
              <a:buNone/>
              <a:defRPr/>
            </a:pPr>
            <a:r>
              <a:rPr lang="en-US" sz="2000" i="1" dirty="0"/>
              <a:t>a</a:t>
            </a:r>
            <a:r>
              <a:rPr lang="en-US" sz="2000" baseline="-25000" dirty="0"/>
              <a:t>21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 + </a:t>
            </a:r>
            <a:r>
              <a:rPr lang="en-US" sz="2000" i="1" dirty="0"/>
              <a:t>a</a:t>
            </a:r>
            <a:r>
              <a:rPr lang="en-US" sz="2000" baseline="-25000" dirty="0"/>
              <a:t>22</a:t>
            </a:r>
            <a:r>
              <a:rPr lang="en-US" sz="2000" i="1" dirty="0"/>
              <a:t>x</a:t>
            </a:r>
            <a:r>
              <a:rPr lang="en-US" sz="2000" baseline="-25000" dirty="0"/>
              <a:t>2 </a:t>
            </a:r>
            <a:r>
              <a:rPr lang="en-US" sz="2000" dirty="0"/>
              <a:t>+ …  + </a:t>
            </a:r>
            <a:r>
              <a:rPr lang="en-US" sz="2000" i="1" dirty="0"/>
              <a:t>a</a:t>
            </a:r>
            <a:r>
              <a:rPr lang="en-US" sz="2000" baseline="-25000" dirty="0"/>
              <a:t>2</a:t>
            </a:r>
            <a:r>
              <a:rPr lang="en-US" sz="2000" i="1" baseline="-25000" dirty="0"/>
              <a:t>n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dirty="0"/>
              <a:t>   =</a:t>
            </a:r>
            <a:r>
              <a:rPr lang="en-US" sz="2000" i="1" dirty="0"/>
              <a:t>  b</a:t>
            </a:r>
            <a:r>
              <a:rPr lang="en-US" sz="2000" baseline="-25000" dirty="0"/>
              <a:t>2               </a:t>
            </a:r>
            <a:r>
              <a:rPr lang="en-US" sz="2000" dirty="0"/>
              <a:t>                     </a:t>
            </a:r>
            <a:r>
              <a:rPr lang="en-US" sz="2000" i="1" dirty="0"/>
              <a:t>a</a:t>
            </a:r>
            <a:r>
              <a:rPr lang="en-US" sz="2000" baseline="-25000" dirty="0"/>
              <a:t>22</a:t>
            </a:r>
            <a:r>
              <a:rPr lang="en-US" sz="2000" i="1" dirty="0"/>
              <a:t>x</a:t>
            </a:r>
            <a:r>
              <a:rPr lang="en-US" sz="2000" baseline="-25000" dirty="0"/>
              <a:t>2 </a:t>
            </a:r>
            <a:r>
              <a:rPr lang="en-US" sz="2000" dirty="0"/>
              <a:t>+ …  + </a:t>
            </a:r>
            <a:r>
              <a:rPr lang="en-US" sz="2000" i="1" dirty="0"/>
              <a:t>a</a:t>
            </a:r>
            <a:r>
              <a:rPr lang="en-US" sz="2000" baseline="-25000" dirty="0"/>
              <a:t>2</a:t>
            </a:r>
            <a:r>
              <a:rPr lang="en-US" sz="2000" i="1" baseline="-25000" dirty="0"/>
              <a:t>n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dirty="0"/>
              <a:t>   =</a:t>
            </a:r>
            <a:r>
              <a:rPr lang="en-US" sz="2000" i="1" dirty="0"/>
              <a:t> b</a:t>
            </a:r>
            <a:r>
              <a:rPr lang="en-US" sz="2000" baseline="-25000" dirty="0"/>
              <a:t>2</a:t>
            </a:r>
          </a:p>
          <a:p>
            <a:pPr marL="0" indent="0">
              <a:buNone/>
              <a:defRPr/>
            </a:pPr>
            <a:r>
              <a:rPr lang="en-US" sz="2000" baseline="-25000" dirty="0"/>
              <a:t>				             </a:t>
            </a:r>
          </a:p>
          <a:p>
            <a:pPr marL="0" indent="0">
              <a:buNone/>
              <a:defRPr/>
            </a:pPr>
            <a:r>
              <a:rPr lang="en-US" sz="2000" baseline="-25000" dirty="0"/>
              <a:t> </a:t>
            </a:r>
            <a:r>
              <a:rPr lang="en-US" sz="2000" dirty="0"/>
              <a:t>…</a:t>
            </a:r>
            <a:r>
              <a:rPr lang="en-US" sz="2000" baseline="-25000" dirty="0"/>
              <a:t>                             </a:t>
            </a:r>
            <a:r>
              <a:rPr lang="en-US" sz="2000" dirty="0"/>
              <a:t>…         …                                                     …</a:t>
            </a:r>
            <a:endParaRPr lang="en-US" sz="2000" baseline="-25000" dirty="0"/>
          </a:p>
          <a:p>
            <a:pPr marL="0" indent="0">
              <a:buNone/>
              <a:defRPr/>
            </a:pPr>
            <a:r>
              <a:rPr lang="en-US" sz="2000" i="1" dirty="0"/>
              <a:t>a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1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 + </a:t>
            </a:r>
            <a:r>
              <a:rPr lang="en-US" sz="2000" i="1" dirty="0"/>
              <a:t>a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2</a:t>
            </a:r>
            <a:r>
              <a:rPr lang="en-US" sz="2000" i="1" dirty="0"/>
              <a:t>x</a:t>
            </a:r>
            <a:r>
              <a:rPr lang="en-US" sz="2000" baseline="-25000" dirty="0"/>
              <a:t>2  </a:t>
            </a:r>
            <a:r>
              <a:rPr lang="en-US" sz="2000" dirty="0"/>
              <a:t>+ …   + </a:t>
            </a:r>
            <a:r>
              <a:rPr lang="en-US" sz="2000" i="1" dirty="0" err="1"/>
              <a:t>a</a:t>
            </a:r>
            <a:r>
              <a:rPr lang="en-US" sz="2000" i="1" baseline="-25000" dirty="0" err="1"/>
              <a:t>nn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i="1" baseline="-25000" dirty="0"/>
              <a:t> </a:t>
            </a:r>
            <a:r>
              <a:rPr lang="en-US" sz="2000" dirty="0"/>
              <a:t> =</a:t>
            </a:r>
            <a:r>
              <a:rPr lang="en-US" sz="2000" i="1" dirty="0"/>
              <a:t> b</a:t>
            </a:r>
            <a:r>
              <a:rPr lang="en-US" sz="2000" i="1" baseline="-25000" dirty="0"/>
              <a:t>n			                                   </a:t>
            </a:r>
            <a:r>
              <a:rPr lang="en-US" sz="2000" i="1" dirty="0" err="1"/>
              <a:t>a</a:t>
            </a:r>
            <a:r>
              <a:rPr lang="en-US" sz="2000" i="1" baseline="-25000" dirty="0" err="1"/>
              <a:t>nn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  =</a:t>
            </a:r>
            <a:r>
              <a:rPr lang="en-US" sz="2000" i="1" dirty="0"/>
              <a:t> b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 </a:t>
            </a:r>
          </a:p>
        </p:txBody>
      </p:sp>
      <p:sp>
        <p:nvSpPr>
          <p:cNvPr id="23556" name="Line 6"/>
          <p:cNvSpPr>
            <a:spLocks noChangeShapeType="1"/>
          </p:cNvSpPr>
          <p:nvPr/>
        </p:nvSpPr>
        <p:spPr bwMode="auto">
          <a:xfrm>
            <a:off x="5180012" y="4509120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D1667BC2-BCE4-4892-8720-5539202667BB}"/>
              </a:ext>
            </a:extLst>
          </p:cNvPr>
          <p:cNvSpPr/>
          <p:nvPr/>
        </p:nvSpPr>
        <p:spPr>
          <a:xfrm rot="10800000">
            <a:off x="5410336" y="3201687"/>
            <a:ext cx="3456384" cy="2664296"/>
          </a:xfrm>
          <a:prstGeom prst="rtTriangle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F7DA4-9CFF-4951-A745-034E83EF7508}"/>
              </a:ext>
            </a:extLst>
          </p:cNvPr>
          <p:cNvSpPr/>
          <p:nvPr/>
        </p:nvSpPr>
        <p:spPr>
          <a:xfrm>
            <a:off x="936125" y="3068960"/>
            <a:ext cx="45719" cy="457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0BD27-B327-4DB5-9D0C-12850C21E744}"/>
              </a:ext>
            </a:extLst>
          </p:cNvPr>
          <p:cNvSpPr/>
          <p:nvPr/>
        </p:nvSpPr>
        <p:spPr>
          <a:xfrm>
            <a:off x="981844" y="3201687"/>
            <a:ext cx="3079773" cy="277388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0E1354D-41A0-354E-A00E-8C1021DC8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336">
        <p:fade/>
      </p:transition>
    </mc:Choice>
    <mc:Fallback>
      <p:transition spd="med" advTm="743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36080" y="260648"/>
            <a:ext cx="9865096" cy="738336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/>
              <a:t>Gaussian Elimination (cont.)</a:t>
            </a:r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7868" y="1709936"/>
            <a:ext cx="10081120" cy="3438128"/>
          </a:xfrm>
        </p:spPr>
        <p:txBody>
          <a:bodyPr vert="horz" lIns="92075" tIns="46038" rIns="92075" bIns="46038" rtlCol="0">
            <a:normAutofit/>
          </a:bodyPr>
          <a:lstStyle/>
          <a:p>
            <a:pPr marL="0" indent="0">
              <a:buNone/>
              <a:defRPr/>
            </a:pPr>
            <a:r>
              <a:rPr lang="en-US" dirty="0"/>
              <a:t>The transformation is accomplished by a sequence of elementary operations on the system’s coefficient matrix  (which don’t change the system’s solution):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b="0" dirty="0"/>
              <a:t>for</a:t>
            </a:r>
            <a:r>
              <a:rPr lang="en-US" b="0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>
                <a:ea typeface="Lucida Grande" pitchFamily="84" charset="0"/>
                <a:cs typeface="Lucida Grande" pitchFamily="84" charset="0"/>
              </a:rPr>
              <a:t>←</a:t>
            </a:r>
            <a:r>
              <a:rPr lang="en-US" dirty="0"/>
              <a:t>1 to </a:t>
            </a:r>
            <a:r>
              <a:rPr lang="en-US" i="1" dirty="0"/>
              <a:t>n-</a:t>
            </a:r>
            <a:r>
              <a:rPr lang="en-US" dirty="0"/>
              <a:t>1 </a:t>
            </a:r>
            <a:r>
              <a:rPr lang="en-US" b="0" dirty="0"/>
              <a:t>do</a:t>
            </a:r>
            <a:br>
              <a:rPr lang="en-US" b="0" dirty="0"/>
            </a:br>
            <a:r>
              <a:rPr lang="en-US" b="0" dirty="0"/>
              <a:t>       </a:t>
            </a:r>
            <a:r>
              <a:rPr lang="en-US" dirty="0"/>
              <a:t>replace each of the subsequent rows (i.e., rows </a:t>
            </a:r>
            <a:r>
              <a:rPr lang="en-US" i="1" dirty="0"/>
              <a:t>i</a:t>
            </a:r>
            <a:r>
              <a:rPr lang="en-US" dirty="0"/>
              <a:t>+1, …, </a:t>
            </a:r>
            <a:r>
              <a:rPr lang="en-US" i="1" dirty="0"/>
              <a:t>n</a:t>
            </a:r>
            <a:r>
              <a:rPr lang="en-US" dirty="0"/>
              <a:t>) by </a:t>
            </a:r>
            <a:br>
              <a:rPr lang="en-US" dirty="0"/>
            </a:br>
            <a:r>
              <a:rPr lang="en-US" dirty="0"/>
              <a:t>       a  difference between that row and an appropriate multiple </a:t>
            </a:r>
            <a:br>
              <a:rPr lang="en-US" dirty="0"/>
            </a:br>
            <a:r>
              <a:rPr lang="en-US" dirty="0"/>
              <a:t>       of the </a:t>
            </a:r>
            <a:r>
              <a:rPr lang="en-US" i="1" dirty="0" err="1"/>
              <a:t>i-</a:t>
            </a:r>
            <a:r>
              <a:rPr lang="en-US" dirty="0" err="1"/>
              <a:t>th</a:t>
            </a:r>
            <a:r>
              <a:rPr lang="en-US" dirty="0"/>
              <a:t> row to make the new coefficient in the </a:t>
            </a:r>
            <a:r>
              <a:rPr lang="en-US" i="1" dirty="0" err="1"/>
              <a:t>i-</a:t>
            </a:r>
            <a:r>
              <a:rPr lang="en-US" dirty="0" err="1"/>
              <a:t>th</a:t>
            </a:r>
            <a:r>
              <a:rPr lang="en-US" i="1" dirty="0"/>
              <a:t> </a:t>
            </a:r>
            <a:r>
              <a:rPr lang="en-US" dirty="0"/>
              <a:t>column </a:t>
            </a:r>
            <a:br>
              <a:rPr lang="en-US" dirty="0"/>
            </a:br>
            <a:r>
              <a:rPr lang="en-US" dirty="0"/>
              <a:t>       of that row 0</a:t>
            </a:r>
            <a:br>
              <a:rPr lang="en-US" dirty="0"/>
            </a:b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B2F6E3-34C0-1C4E-918C-B7D09584F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271">
        <p:fade/>
      </p:transition>
    </mc:Choice>
    <mc:Fallback>
      <p:transition spd="med" advTm="242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330522"/>
            <a:ext cx="8784976" cy="533400"/>
          </a:xfrm>
        </p:spPr>
        <p:txBody>
          <a:bodyPr vert="horz" lIns="92075" tIns="46038" rIns="92075" bIns="46038" rtlCol="0" anchor="ctr">
            <a:noAutofit/>
          </a:bodyPr>
          <a:lstStyle/>
          <a:p>
            <a:pPr>
              <a:defRPr/>
            </a:pPr>
            <a:r>
              <a:rPr lang="en-US" dirty="0"/>
              <a:t>Example of Gaussian Elimination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780" y="1340768"/>
            <a:ext cx="3744416" cy="2671762"/>
          </a:xfrm>
        </p:spPr>
        <p:txBody>
          <a:bodyPr vert="horz" lIns="92075" tIns="46038" rIns="92075" bIns="46038" rtlCol="0">
            <a:normAutofit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en-US" sz="2000" dirty="0"/>
              <a:t>Solve        2</a:t>
            </a:r>
            <a:r>
              <a:rPr lang="en-US" sz="2000" i="1" dirty="0"/>
              <a:t>x</a:t>
            </a:r>
            <a:r>
              <a:rPr lang="en-US" sz="2000" baseline="-25000" dirty="0"/>
              <a:t>1 </a:t>
            </a:r>
            <a:r>
              <a:rPr lang="en-US" sz="2000" dirty="0"/>
              <a:t> - 4</a:t>
            </a:r>
            <a:r>
              <a:rPr lang="en-US" sz="2000" i="1" dirty="0"/>
              <a:t>x</a:t>
            </a:r>
            <a:r>
              <a:rPr lang="en-US" sz="2000" baseline="-25000" dirty="0"/>
              <a:t>2  </a:t>
            </a:r>
            <a:r>
              <a:rPr lang="en-US" sz="2000" dirty="0"/>
              <a:t>  + </a:t>
            </a:r>
            <a:r>
              <a:rPr lang="en-US" sz="2000" i="1" dirty="0"/>
              <a:t>x</a:t>
            </a:r>
            <a:r>
              <a:rPr lang="en-US" sz="2000" baseline="-25000" dirty="0"/>
              <a:t>3 </a:t>
            </a:r>
            <a:r>
              <a:rPr lang="en-US" sz="2000" dirty="0"/>
              <a:t>=   6          </a:t>
            </a:r>
            <a:br>
              <a:rPr lang="en-US" sz="2000" dirty="0"/>
            </a:br>
            <a:r>
              <a:rPr lang="en-US" sz="2000" dirty="0"/>
              <a:t>                 3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  -   </a:t>
            </a:r>
            <a:r>
              <a:rPr lang="en-US" sz="2000" i="1" dirty="0"/>
              <a:t>x</a:t>
            </a:r>
            <a:r>
              <a:rPr lang="en-US" sz="2000" baseline="-25000" dirty="0"/>
              <a:t>2     </a:t>
            </a:r>
            <a:r>
              <a:rPr lang="en-US" sz="2000" dirty="0"/>
              <a:t>+ </a:t>
            </a:r>
            <a:r>
              <a:rPr lang="en-US" sz="2000" i="1" dirty="0"/>
              <a:t>x</a:t>
            </a:r>
            <a:r>
              <a:rPr lang="en-US" sz="2000" baseline="-25000" dirty="0"/>
              <a:t>3 </a:t>
            </a:r>
            <a:r>
              <a:rPr lang="en-US" sz="2000" dirty="0"/>
              <a:t>=  11</a:t>
            </a:r>
            <a:br>
              <a:rPr lang="en-US" sz="2000" dirty="0"/>
            </a:br>
            <a:r>
              <a:rPr lang="en-US" sz="2000" dirty="0"/>
              <a:t>                   </a:t>
            </a:r>
            <a:r>
              <a:rPr lang="en-US" sz="2000" i="1" dirty="0"/>
              <a:t>x</a:t>
            </a:r>
            <a:r>
              <a:rPr lang="en-US" sz="2000" baseline="-25000" dirty="0"/>
              <a:t>1 </a:t>
            </a:r>
            <a:r>
              <a:rPr lang="en-US" sz="2000" dirty="0"/>
              <a:t> +  </a:t>
            </a:r>
            <a:r>
              <a:rPr lang="en-US" sz="2000" i="1" dirty="0"/>
              <a:t>x</a:t>
            </a:r>
            <a:r>
              <a:rPr lang="en-US" sz="2000" baseline="-25000" dirty="0"/>
              <a:t>2      </a:t>
            </a:r>
            <a:r>
              <a:rPr lang="en-US" sz="2000" dirty="0"/>
              <a:t>-  </a:t>
            </a:r>
            <a:r>
              <a:rPr lang="en-US" sz="2000" i="1" dirty="0"/>
              <a:t>x</a:t>
            </a:r>
            <a:r>
              <a:rPr lang="en-US" sz="2000" baseline="-25000" dirty="0"/>
              <a:t>3 </a:t>
            </a:r>
            <a:r>
              <a:rPr lang="en-US" sz="2000" dirty="0"/>
              <a:t>=  -3</a:t>
            </a:r>
            <a:r>
              <a:rPr lang="en-US" sz="1800" dirty="0"/>
              <a:t> </a:t>
            </a:r>
            <a:br>
              <a:rPr lang="en-US" sz="1800" dirty="0"/>
            </a:br>
            <a:br>
              <a:rPr lang="en-US" sz="1800" dirty="0"/>
            </a:b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DCFAE-D246-464B-B1F8-135C2D414513}"/>
              </a:ext>
            </a:extLst>
          </p:cNvPr>
          <p:cNvSpPr txBox="1">
            <a:spLocks noChangeArrowheads="1"/>
          </p:cNvSpPr>
          <p:nvPr/>
        </p:nvSpPr>
        <p:spPr>
          <a:xfrm>
            <a:off x="4510236" y="980728"/>
            <a:ext cx="6849608" cy="5270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2075" tIns="46038" rIns="92075" bIns="46038" rtlCol="0">
            <a:normAutofit fontScale="70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itchFamily="34" charset="0"/>
              <a:buNone/>
              <a:defRPr/>
            </a:pPr>
            <a:br>
              <a:rPr lang="en-US" sz="1800" dirty="0"/>
            </a:br>
            <a:br>
              <a:rPr lang="en-US" sz="1800" dirty="0"/>
            </a:br>
            <a:r>
              <a:rPr lang="en-US" dirty="0"/>
              <a:t>Gaussian elimination</a:t>
            </a:r>
          </a:p>
          <a:p>
            <a:pPr marL="0" indent="0">
              <a:lnSpc>
                <a:spcPct val="80000"/>
              </a:lnSpc>
              <a:buFont typeface="Arial" pitchFamily="34" charset="0"/>
              <a:buNone/>
              <a:defRPr/>
            </a:pPr>
            <a:r>
              <a:rPr lang="en-US" dirty="0"/>
              <a:t>  2</a:t>
            </a:r>
            <a:r>
              <a:rPr lang="en-US" i="1" dirty="0"/>
              <a:t> </a:t>
            </a:r>
            <a:r>
              <a:rPr lang="en-US" dirty="0"/>
              <a:t> -4</a:t>
            </a:r>
            <a:r>
              <a:rPr lang="en-US" baseline="-25000" dirty="0"/>
              <a:t> </a:t>
            </a:r>
            <a:r>
              <a:rPr lang="en-US" dirty="0"/>
              <a:t>  1   6                                      2</a:t>
            </a:r>
            <a:r>
              <a:rPr lang="en-US" i="1" dirty="0"/>
              <a:t> </a:t>
            </a:r>
            <a:r>
              <a:rPr lang="en-US" dirty="0"/>
              <a:t> -4</a:t>
            </a:r>
            <a:r>
              <a:rPr lang="en-US" baseline="-25000" dirty="0"/>
              <a:t> </a:t>
            </a:r>
            <a:r>
              <a:rPr lang="en-US" dirty="0"/>
              <a:t>    1</a:t>
            </a:r>
            <a:r>
              <a:rPr lang="en-US" baseline="-25000" dirty="0"/>
              <a:t> </a:t>
            </a:r>
            <a:r>
              <a:rPr lang="en-US" dirty="0"/>
              <a:t>   6 </a:t>
            </a:r>
          </a:p>
          <a:p>
            <a:pPr marL="0" indent="0">
              <a:lnSpc>
                <a:spcPct val="80000"/>
              </a:lnSpc>
              <a:buFont typeface="Arial" pitchFamily="34" charset="0"/>
              <a:buNone/>
              <a:defRPr/>
            </a:pPr>
            <a:r>
              <a:rPr lang="en-US" dirty="0"/>
              <a:t>  3  -1   1  11  row2 – (3/2)*row1       0   5  -1/2   2 </a:t>
            </a:r>
          </a:p>
          <a:p>
            <a:pPr marL="0" indent="0">
              <a:lnSpc>
                <a:spcPct val="80000"/>
              </a:lnSpc>
              <a:buFont typeface="Arial" pitchFamily="34" charset="0"/>
              <a:buNone/>
              <a:defRPr/>
            </a:pPr>
            <a:r>
              <a:rPr lang="en-US" dirty="0"/>
              <a:t>  1   1  -1 </a:t>
            </a:r>
            <a:r>
              <a:rPr lang="en-US" i="1" dirty="0"/>
              <a:t> </a:t>
            </a:r>
            <a:r>
              <a:rPr lang="en-US" dirty="0"/>
              <a:t>-3  row3 – (1/2)*row1       0   3  -3/2  -6  row3–(3/5)*row2  </a:t>
            </a:r>
          </a:p>
          <a:p>
            <a:pPr marL="0" indent="0">
              <a:lnSpc>
                <a:spcPct val="80000"/>
              </a:lnSpc>
              <a:buFont typeface="Arial" pitchFamily="34" charset="0"/>
              <a:buNone/>
              <a:defRPr/>
            </a:pPr>
            <a:endParaRPr lang="en-US" dirty="0"/>
          </a:p>
          <a:p>
            <a:pPr marL="0" indent="0">
              <a:lnSpc>
                <a:spcPct val="80000"/>
              </a:lnSpc>
              <a:buFont typeface="Arial" pitchFamily="34" charset="0"/>
              <a:buNone/>
              <a:defRPr/>
            </a:pPr>
            <a:r>
              <a:rPr lang="en-US" dirty="0"/>
              <a:t>                                                          2</a:t>
            </a:r>
            <a:r>
              <a:rPr lang="en-US" i="1" dirty="0"/>
              <a:t> </a:t>
            </a:r>
            <a:r>
              <a:rPr lang="en-US" dirty="0"/>
              <a:t> -4</a:t>
            </a:r>
            <a:r>
              <a:rPr lang="en-US" baseline="-25000" dirty="0"/>
              <a:t> </a:t>
            </a:r>
            <a:r>
              <a:rPr lang="en-US" dirty="0"/>
              <a:t>    1</a:t>
            </a:r>
            <a:r>
              <a:rPr lang="en-US" baseline="-25000" dirty="0"/>
              <a:t> </a:t>
            </a:r>
            <a:r>
              <a:rPr lang="en-US" dirty="0"/>
              <a:t>    6</a:t>
            </a:r>
          </a:p>
          <a:p>
            <a:pPr marL="0" indent="0">
              <a:lnSpc>
                <a:spcPct val="80000"/>
              </a:lnSpc>
              <a:buFont typeface="Arial" pitchFamily="34" charset="0"/>
              <a:buNone/>
              <a:defRPr/>
            </a:pPr>
            <a:r>
              <a:rPr lang="en-US" dirty="0"/>
              <a:t>                                                          0   5  -1/2    2</a:t>
            </a:r>
          </a:p>
          <a:p>
            <a:pPr marL="0" indent="0">
              <a:lnSpc>
                <a:spcPct val="80000"/>
              </a:lnSpc>
              <a:buFont typeface="Arial" pitchFamily="34" charset="0"/>
              <a:buNone/>
              <a:defRPr/>
            </a:pPr>
            <a:r>
              <a:rPr lang="en-US" dirty="0"/>
              <a:t>                                                          0   0  -6/5 -36/5</a:t>
            </a:r>
          </a:p>
          <a:p>
            <a:pPr marL="0" indent="0">
              <a:lnSpc>
                <a:spcPct val="80000"/>
              </a:lnSpc>
              <a:buFont typeface="Arial" pitchFamily="34" charset="0"/>
              <a:buNone/>
              <a:defRPr/>
            </a:pPr>
            <a:r>
              <a:rPr lang="en-US" dirty="0"/>
              <a:t> Backward substitution</a:t>
            </a:r>
          </a:p>
          <a:p>
            <a:pPr marL="0" indent="0">
              <a:lnSpc>
                <a:spcPct val="80000"/>
              </a:lnSpc>
              <a:buFont typeface="Arial" pitchFamily="34" charset="0"/>
              <a:buNone/>
              <a:defRPr/>
            </a:pPr>
            <a:r>
              <a:rPr lang="en-US" i="1" dirty="0"/>
              <a:t>                                                          x</a:t>
            </a:r>
            <a:r>
              <a:rPr lang="en-US" baseline="-25000" dirty="0"/>
              <a:t>3</a:t>
            </a:r>
            <a:r>
              <a:rPr lang="en-US" dirty="0"/>
              <a:t> = (-36/5) / (-6/5) = 6</a:t>
            </a:r>
          </a:p>
          <a:p>
            <a:pPr marL="0" indent="0">
              <a:lnSpc>
                <a:spcPct val="80000"/>
              </a:lnSpc>
              <a:buFont typeface="Arial" pitchFamily="34" charset="0"/>
              <a:buNone/>
              <a:defRPr/>
            </a:pPr>
            <a:r>
              <a:rPr lang="en-US" dirty="0"/>
              <a:t>                                                         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 = (2+(1/2)*6) / 5 = 1</a:t>
            </a:r>
          </a:p>
          <a:p>
            <a:pPr marL="0" indent="0">
              <a:lnSpc>
                <a:spcPct val="80000"/>
              </a:lnSpc>
              <a:buFont typeface="Arial" pitchFamily="34" charset="0"/>
              <a:buNone/>
              <a:defRPr/>
            </a:pPr>
            <a:r>
              <a:rPr lang="en-US" dirty="0"/>
              <a:t>                                                         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 = (6 – 6 + 4*1)/2 = 2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4A57EA91-033E-4454-8227-EED9CA345F29}"/>
              </a:ext>
            </a:extLst>
          </p:cNvPr>
          <p:cNvSpPr/>
          <p:nvPr/>
        </p:nvSpPr>
        <p:spPr>
          <a:xfrm rot="10800000">
            <a:off x="7698530" y="3300000"/>
            <a:ext cx="1296144" cy="1330918"/>
          </a:xfrm>
          <a:prstGeom prst="rtTriangle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46B9B5-0B66-4AD3-92A4-525FB877009B}"/>
              </a:ext>
            </a:extLst>
          </p:cNvPr>
          <p:cNvSpPr/>
          <p:nvPr/>
        </p:nvSpPr>
        <p:spPr>
          <a:xfrm>
            <a:off x="4654252" y="1772816"/>
            <a:ext cx="3024336" cy="129614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48A5EF-8D8B-4C6A-A652-1C873354F80B}"/>
              </a:ext>
            </a:extLst>
          </p:cNvPr>
          <p:cNvSpPr/>
          <p:nvPr/>
        </p:nvSpPr>
        <p:spPr>
          <a:xfrm>
            <a:off x="7995965" y="1772816"/>
            <a:ext cx="3024336" cy="129614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BA4D53-C0CE-42B2-9275-1AAC86B89D9E}"/>
              </a:ext>
            </a:extLst>
          </p:cNvPr>
          <p:cNvSpPr/>
          <p:nvPr/>
        </p:nvSpPr>
        <p:spPr>
          <a:xfrm>
            <a:off x="7971018" y="3212976"/>
            <a:ext cx="3024336" cy="129614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BAEDC3-C832-47DD-985E-33FD4EBB5381}"/>
              </a:ext>
            </a:extLst>
          </p:cNvPr>
          <p:cNvSpPr/>
          <p:nvPr/>
        </p:nvSpPr>
        <p:spPr>
          <a:xfrm>
            <a:off x="7928313" y="4720114"/>
            <a:ext cx="3024336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5000B0-7C52-6049-A297-A7C617D51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3405">
        <p:fade/>
      </p:transition>
    </mc:Choice>
    <mc:Fallback>
      <p:transition spd="med" advTm="634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2" y="260648"/>
            <a:ext cx="9144000" cy="576064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sz="3200" dirty="0"/>
              <a:t>Gaussian Elimination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9956" y="958552"/>
            <a:ext cx="8305800" cy="5638800"/>
          </a:xfrm>
        </p:spPr>
        <p:txBody>
          <a:bodyPr vert="horz" lIns="92075" tIns="46038" rIns="92075" bIns="46038" rtlCol="0">
            <a:noAutofit/>
          </a:bodyPr>
          <a:lstStyle/>
          <a:p>
            <a:pPr marL="0" indent="0">
              <a:buNone/>
              <a:defRPr/>
            </a:pPr>
            <a:r>
              <a:rPr lang="en-US" sz="2000" dirty="0"/>
              <a:t>Stage 1: Reduction to the upper-triangular matrix</a:t>
            </a:r>
          </a:p>
          <a:p>
            <a:pPr marL="0" indent="0">
              <a:buNone/>
              <a:defRPr/>
            </a:pPr>
            <a:r>
              <a:rPr lang="en-US" sz="2000" dirty="0"/>
              <a:t>for</a:t>
            </a:r>
            <a:r>
              <a:rPr lang="en-US" sz="2000" i="1" dirty="0"/>
              <a:t> </a:t>
            </a:r>
            <a:r>
              <a:rPr lang="en-US" sz="2000" i="1" dirty="0" err="1"/>
              <a:t>i</a:t>
            </a:r>
            <a:r>
              <a:rPr lang="en-US" sz="2000" i="1" dirty="0"/>
              <a:t> </a:t>
            </a:r>
            <a:r>
              <a:rPr lang="en-US" sz="2000" dirty="0">
                <a:ea typeface="Lucida Grande" pitchFamily="84" charset="0"/>
                <a:cs typeface="Lucida Grande" pitchFamily="84" charset="0"/>
              </a:rPr>
              <a:t>←</a:t>
            </a:r>
            <a:r>
              <a:rPr lang="en-US" sz="2000" dirty="0"/>
              <a:t> 1 to </a:t>
            </a:r>
            <a:r>
              <a:rPr lang="en-US" sz="2000" i="1" dirty="0"/>
              <a:t>n-</a:t>
            </a:r>
            <a:r>
              <a:rPr lang="en-US" sz="2000" dirty="0"/>
              <a:t>1 do                                                                                                                  	for</a:t>
            </a:r>
            <a:r>
              <a:rPr lang="en-US" sz="2000" i="1" dirty="0"/>
              <a:t> j </a:t>
            </a:r>
            <a:r>
              <a:rPr lang="en-US" sz="2000" dirty="0">
                <a:ea typeface="Lucida Grande" pitchFamily="84" charset="0"/>
                <a:cs typeface="Lucida Grande" pitchFamily="84" charset="0"/>
              </a:rPr>
              <a:t>←</a:t>
            </a:r>
            <a:r>
              <a:rPr lang="en-US" sz="2000" dirty="0"/>
              <a:t> </a:t>
            </a:r>
            <a:r>
              <a:rPr lang="en-US" sz="2000" i="1" dirty="0"/>
              <a:t>i</a:t>
            </a:r>
            <a:r>
              <a:rPr lang="en-US" sz="2000" dirty="0"/>
              <a:t>+1 to </a:t>
            </a:r>
            <a:r>
              <a:rPr lang="en-US" sz="2000" i="1" dirty="0"/>
              <a:t>n </a:t>
            </a:r>
            <a:r>
              <a:rPr lang="en-US" sz="2000" dirty="0"/>
              <a:t>do</a:t>
            </a:r>
            <a:br>
              <a:rPr lang="en-US" sz="2000" dirty="0"/>
            </a:br>
            <a:r>
              <a:rPr lang="en-US" sz="2000" dirty="0"/>
              <a:t>           		for</a:t>
            </a:r>
            <a:r>
              <a:rPr lang="en-US" sz="2000" i="1" dirty="0"/>
              <a:t> k </a:t>
            </a:r>
            <a:r>
              <a:rPr lang="en-US" sz="2000" dirty="0">
                <a:ea typeface="Lucida Grande" pitchFamily="84" charset="0"/>
                <a:cs typeface="Lucida Grande" pitchFamily="84" charset="0"/>
              </a:rPr>
              <a:t>←</a:t>
            </a:r>
            <a:r>
              <a:rPr lang="en-US" sz="2000" dirty="0"/>
              <a:t> </a:t>
            </a:r>
            <a:r>
              <a:rPr lang="en-US" sz="2000" i="1" dirty="0" err="1"/>
              <a:t>i</a:t>
            </a:r>
            <a:r>
              <a:rPr lang="en-US" sz="2000" i="1" dirty="0"/>
              <a:t> </a:t>
            </a:r>
            <a:r>
              <a:rPr lang="en-US" sz="2000" dirty="0"/>
              <a:t>to </a:t>
            </a:r>
            <a:r>
              <a:rPr lang="en-US" sz="2000" i="1" dirty="0"/>
              <a:t>n+</a:t>
            </a:r>
            <a:r>
              <a:rPr lang="en-US" sz="2000" dirty="0"/>
              <a:t>1 do</a:t>
            </a:r>
            <a:br>
              <a:rPr lang="en-US" sz="2000" dirty="0"/>
            </a:br>
            <a:r>
              <a:rPr lang="en-US" sz="2000" i="1" dirty="0"/>
              <a:t>	     		A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/>
              <a:t>,</a:t>
            </a:r>
            <a:r>
              <a:rPr lang="en-US" sz="2000" i="1" dirty="0"/>
              <a:t> k</a:t>
            </a:r>
            <a:r>
              <a:rPr lang="en-US" sz="2000" dirty="0"/>
              <a:t>] </a:t>
            </a:r>
            <a:r>
              <a:rPr lang="en-US" sz="2000" dirty="0">
                <a:ea typeface="Lucida Grande" pitchFamily="84" charset="0"/>
                <a:cs typeface="Lucida Grande" pitchFamily="84" charset="0"/>
              </a:rPr>
              <a:t>←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/>
              <a:t>,</a:t>
            </a:r>
            <a:r>
              <a:rPr lang="en-US" sz="2000" i="1" dirty="0"/>
              <a:t> k</a:t>
            </a:r>
            <a:r>
              <a:rPr lang="en-US" sz="2000" dirty="0"/>
              <a:t>] - </a:t>
            </a:r>
            <a:r>
              <a:rPr lang="en-US" sz="2000" i="1" dirty="0"/>
              <a:t>A</a:t>
            </a:r>
            <a:r>
              <a:rPr lang="en-US" sz="2000" dirty="0"/>
              <a:t>[</a:t>
            </a:r>
            <a:r>
              <a:rPr lang="en-US" sz="2000" i="1" dirty="0" err="1"/>
              <a:t>i</a:t>
            </a:r>
            <a:r>
              <a:rPr lang="en-US" sz="2000" dirty="0"/>
              <a:t>,</a:t>
            </a:r>
            <a:r>
              <a:rPr lang="en-US" sz="2000" i="1" dirty="0"/>
              <a:t> k</a:t>
            </a:r>
            <a:r>
              <a:rPr lang="en-US" sz="2000" dirty="0"/>
              <a:t>]</a:t>
            </a:r>
            <a:r>
              <a:rPr lang="en-US" sz="2000" i="1" dirty="0"/>
              <a:t> * A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/>
              <a:t>,</a:t>
            </a:r>
            <a:r>
              <a:rPr lang="en-US" sz="2000" i="1" dirty="0"/>
              <a:t> </a:t>
            </a:r>
            <a:r>
              <a:rPr lang="en-US" sz="2000" i="1" dirty="0" err="1"/>
              <a:t>i</a:t>
            </a:r>
            <a:r>
              <a:rPr lang="en-US" sz="2000" dirty="0"/>
              <a:t>] / </a:t>
            </a:r>
            <a:r>
              <a:rPr lang="en-US" sz="2000" i="1" dirty="0"/>
              <a:t>A</a:t>
            </a:r>
            <a:r>
              <a:rPr lang="en-US" sz="2000" dirty="0"/>
              <a:t>[</a:t>
            </a:r>
            <a:r>
              <a:rPr lang="en-US" sz="2000" i="1" dirty="0" err="1"/>
              <a:t>i</a:t>
            </a:r>
            <a:r>
              <a:rPr lang="en-US" sz="2000" dirty="0"/>
              <a:t>,</a:t>
            </a:r>
            <a:r>
              <a:rPr lang="en-US" sz="2000" i="1" dirty="0"/>
              <a:t> </a:t>
            </a:r>
            <a:r>
              <a:rPr lang="en-US" sz="2000" i="1" dirty="0" err="1"/>
              <a:t>i</a:t>
            </a:r>
            <a:r>
              <a:rPr lang="en-US" sz="2000" dirty="0"/>
              <a:t>] 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 dirty="0"/>
              <a:t>Stage 2: Backward substitution</a:t>
            </a:r>
            <a:br>
              <a:rPr lang="en-US" sz="2000" dirty="0"/>
            </a:br>
            <a:r>
              <a:rPr lang="en-US" sz="2000" dirty="0"/>
              <a:t>for</a:t>
            </a:r>
            <a:r>
              <a:rPr lang="en-US" sz="2000" i="1" dirty="0"/>
              <a:t> j </a:t>
            </a:r>
            <a:r>
              <a:rPr lang="en-US" sz="2000" dirty="0">
                <a:ea typeface="Lucida Grande" pitchFamily="84" charset="0"/>
                <a:cs typeface="Lucida Grande" pitchFamily="84" charset="0"/>
              </a:rPr>
              <a:t>←</a:t>
            </a:r>
            <a:r>
              <a:rPr lang="en-US" sz="2000" dirty="0"/>
              <a:t> 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en-US" sz="2000" dirty="0" err="1"/>
              <a:t>downto</a:t>
            </a:r>
            <a:r>
              <a:rPr lang="en-US" sz="2000" dirty="0"/>
              <a:t> 1 do                                                                           	</a:t>
            </a:r>
            <a:r>
              <a:rPr lang="en-US" sz="2000" i="1" dirty="0"/>
              <a:t>t</a:t>
            </a:r>
            <a:r>
              <a:rPr lang="en-US" sz="2000" dirty="0"/>
              <a:t> </a:t>
            </a:r>
            <a:r>
              <a:rPr lang="en-US" sz="2000" dirty="0">
                <a:ea typeface="Lucida Grande" pitchFamily="84" charset="0"/>
                <a:cs typeface="Lucida Grande" pitchFamily="84" charset="0"/>
              </a:rPr>
              <a:t>←</a:t>
            </a:r>
            <a:r>
              <a:rPr lang="en-US" sz="2000" dirty="0"/>
              <a:t> 0							      	for</a:t>
            </a:r>
            <a:r>
              <a:rPr lang="en-US" sz="2000" i="1" dirty="0"/>
              <a:t> k </a:t>
            </a:r>
            <a:r>
              <a:rPr lang="en-US" sz="2000" dirty="0">
                <a:ea typeface="Lucida Grande" pitchFamily="84" charset="0"/>
                <a:cs typeface="Lucida Grande" pitchFamily="84" charset="0"/>
              </a:rPr>
              <a:t>←</a:t>
            </a:r>
            <a:r>
              <a:rPr lang="en-US" sz="2000" i="1" dirty="0"/>
              <a:t> j </a:t>
            </a:r>
            <a:r>
              <a:rPr lang="en-US" sz="2000" dirty="0"/>
              <a:t>+1</a:t>
            </a:r>
            <a:r>
              <a:rPr lang="en-US" sz="2000" i="1" dirty="0"/>
              <a:t> </a:t>
            </a:r>
            <a:r>
              <a:rPr lang="en-US" sz="2000" dirty="0"/>
              <a:t>to </a:t>
            </a:r>
            <a:r>
              <a:rPr lang="en-US" sz="2000" i="1" dirty="0"/>
              <a:t>n </a:t>
            </a:r>
            <a:r>
              <a:rPr lang="en-US" sz="2000" dirty="0"/>
              <a:t>do  					            		</a:t>
            </a:r>
            <a:r>
              <a:rPr lang="en-US" sz="2000" i="1" dirty="0"/>
              <a:t>t</a:t>
            </a:r>
            <a:r>
              <a:rPr lang="en-US" sz="2000" dirty="0"/>
              <a:t> </a:t>
            </a:r>
            <a:r>
              <a:rPr lang="en-US" sz="2000" dirty="0">
                <a:ea typeface="Lucida Grande" pitchFamily="84" charset="0"/>
                <a:cs typeface="Lucida Grande" pitchFamily="84" charset="0"/>
              </a:rPr>
              <a:t>←</a:t>
            </a:r>
            <a:r>
              <a:rPr lang="en-US" sz="2000" dirty="0"/>
              <a:t> </a:t>
            </a:r>
            <a:r>
              <a:rPr lang="en-US" sz="2000" i="1" dirty="0"/>
              <a:t>t</a:t>
            </a:r>
            <a:r>
              <a:rPr lang="en-US" sz="2000" dirty="0"/>
              <a:t> + </a:t>
            </a:r>
            <a:r>
              <a:rPr lang="en-US" sz="2000" i="1" dirty="0"/>
              <a:t>A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/>
              <a:t>,</a:t>
            </a:r>
            <a:r>
              <a:rPr lang="en-US" sz="2000" i="1" dirty="0"/>
              <a:t> k</a:t>
            </a:r>
            <a:r>
              <a:rPr lang="en-US" sz="2000" dirty="0"/>
              <a:t>] * </a:t>
            </a:r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/>
              <a:t>k</a:t>
            </a:r>
            <a:r>
              <a:rPr lang="en-US" sz="2000" dirty="0"/>
              <a:t>] </a:t>
            </a:r>
            <a:br>
              <a:rPr lang="en-US" sz="2000" dirty="0"/>
            </a:br>
            <a:r>
              <a:rPr lang="en-US" sz="2000" dirty="0"/>
              <a:t>      	</a:t>
            </a:r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/>
              <a:t>] </a:t>
            </a:r>
            <a:r>
              <a:rPr lang="en-US" sz="2000" dirty="0">
                <a:ea typeface="Lucida Grande" pitchFamily="84" charset="0"/>
                <a:cs typeface="Lucida Grande" pitchFamily="84" charset="0"/>
              </a:rPr>
              <a:t>←</a:t>
            </a:r>
            <a:r>
              <a:rPr lang="en-US" sz="2000" dirty="0"/>
              <a:t> (</a:t>
            </a:r>
            <a:r>
              <a:rPr lang="en-US" sz="2000" i="1" dirty="0"/>
              <a:t>A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/>
              <a:t>,</a:t>
            </a:r>
            <a:r>
              <a:rPr lang="en-US" sz="2000" i="1" dirty="0"/>
              <a:t> n</a:t>
            </a:r>
            <a:r>
              <a:rPr lang="en-US" sz="2000" dirty="0"/>
              <a:t>+1] - </a:t>
            </a:r>
            <a:r>
              <a:rPr lang="en-US" sz="2000" i="1" dirty="0"/>
              <a:t>t</a:t>
            </a:r>
            <a:r>
              <a:rPr lang="en-US" sz="2000" dirty="0"/>
              <a:t>) / </a:t>
            </a:r>
            <a:r>
              <a:rPr lang="en-US" sz="2000" i="1" dirty="0"/>
              <a:t>A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/>
              <a:t>,</a:t>
            </a:r>
            <a:r>
              <a:rPr lang="en-US" sz="2000" i="1" dirty="0"/>
              <a:t> j</a:t>
            </a:r>
            <a:r>
              <a:rPr lang="en-US" sz="2000" dirty="0"/>
              <a:t>] 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 dirty="0"/>
              <a:t>Efficiency: </a:t>
            </a:r>
            <a:r>
              <a:rPr lang="el-GR" sz="2000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i="1" dirty="0">
                <a:cs typeface="Times New Roman" pitchFamily="18" charset="0"/>
              </a:rPr>
              <a:t>n</a:t>
            </a:r>
            <a:r>
              <a:rPr lang="en-US" sz="2000" baseline="30000" dirty="0">
                <a:cs typeface="Times New Roman" pitchFamily="18" charset="0"/>
              </a:rPr>
              <a:t>3</a:t>
            </a:r>
            <a:r>
              <a:rPr lang="en-US" sz="2000" dirty="0">
                <a:cs typeface="Times New Roman" pitchFamily="18" charset="0"/>
              </a:rPr>
              <a:t>)</a:t>
            </a:r>
            <a:r>
              <a:rPr lang="en-US" sz="2000" dirty="0"/>
              <a:t> + </a:t>
            </a:r>
            <a:r>
              <a:rPr lang="el-GR" sz="2000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i="1" dirty="0">
                <a:cs typeface="Times New Roman" pitchFamily="18" charset="0"/>
              </a:rPr>
              <a:t>n</a:t>
            </a:r>
            <a:r>
              <a:rPr lang="en-US" sz="2000" baseline="30000" dirty="0">
                <a:cs typeface="Times New Roman" pitchFamily="18" charset="0"/>
              </a:rPr>
              <a:t>2</a:t>
            </a:r>
            <a:r>
              <a:rPr lang="en-US" sz="2000" dirty="0">
                <a:cs typeface="Times New Roman" pitchFamily="18" charset="0"/>
              </a:rPr>
              <a:t>)</a:t>
            </a:r>
            <a:r>
              <a:rPr lang="en-US" sz="2000" dirty="0"/>
              <a:t> = </a:t>
            </a:r>
            <a:r>
              <a:rPr lang="el-GR" sz="2000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i="1" dirty="0">
                <a:cs typeface="Times New Roman" pitchFamily="18" charset="0"/>
              </a:rPr>
              <a:t>n</a:t>
            </a:r>
            <a:r>
              <a:rPr lang="en-US" sz="2000" baseline="30000" dirty="0">
                <a:cs typeface="Times New Roman" pitchFamily="18" charset="0"/>
              </a:rPr>
              <a:t>3</a:t>
            </a:r>
            <a:r>
              <a:rPr lang="en-US" sz="2000" dirty="0">
                <a:cs typeface="Times New Roman" pitchFamily="18" charset="0"/>
              </a:rPr>
              <a:t>)</a:t>
            </a:r>
            <a:r>
              <a:rPr lang="en-US" sz="2000" dirty="0"/>
              <a:t> </a:t>
            </a:r>
            <a:br>
              <a:rPr lang="en-US" sz="2000" dirty="0"/>
            </a:br>
            <a:endParaRPr lang="el-GR" sz="2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AE7026-830F-394F-8B2B-296CD6EE52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786">
        <p:fade/>
      </p:transition>
    </mc:Choice>
    <mc:Fallback>
      <p:transition spd="med" advTm="597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116632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Taxonomy of Searching Algorithms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5812" y="1066800"/>
            <a:ext cx="8382000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r>
              <a:rPr lang="en-US" dirty="0"/>
              <a:t>List searching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sequential search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binary search</a:t>
            </a:r>
          </a:p>
          <a:p>
            <a:pPr lvl="1">
              <a:lnSpc>
                <a:spcPct val="90000"/>
              </a:lnSpc>
              <a:defRPr/>
            </a:pPr>
            <a:endParaRPr lang="en-US" sz="2400" dirty="0"/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r>
              <a:rPr lang="en-US" dirty="0"/>
              <a:t>Tree searching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binary search tree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binary balanced trees: AVL trees, red-black trees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multiway balanced trees: 2-3 trees, 2-3-4 trees, B trees</a:t>
            </a:r>
          </a:p>
          <a:p>
            <a:pPr lvl="1">
              <a:lnSpc>
                <a:spcPct val="90000"/>
              </a:lnSpc>
              <a:defRPr/>
            </a:pPr>
            <a:endParaRPr lang="en-US" sz="2400" dirty="0"/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r>
              <a:rPr lang="en-US" dirty="0"/>
              <a:t>Hashing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open hashing (separate chaining)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closed hashing (open addressing)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3112A4-CB6E-0845-B4A1-5270F3695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471">
        <p:fade/>
      </p:transition>
    </mc:Choice>
    <mc:Fallback>
      <p:transition spd="med" advTm="594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152400"/>
            <a:ext cx="9144001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Binary Search Tree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2" y="1281112"/>
            <a:ext cx="9144001" cy="49053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Arrange keys in a binary tree with the </a:t>
            </a:r>
            <a:r>
              <a:rPr lang="en-US" i="1" dirty="0"/>
              <a:t>binary search tree property</a:t>
            </a:r>
            <a:r>
              <a:rPr lang="en-US" dirty="0"/>
              <a:t>:</a:t>
            </a:r>
          </a:p>
          <a:p>
            <a:pPr marL="0" indent="0">
              <a:buFont typeface="Monotype Sorts" pitchFamily="2" charset="2"/>
              <a:buChar char="b"/>
              <a:defRPr/>
            </a:pPr>
            <a:endParaRPr lang="en-US" sz="2800" dirty="0"/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5561012" y="2362200"/>
            <a:ext cx="496888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i="1" dirty="0">
                <a:solidFill>
                  <a:schemeClr val="bg2"/>
                </a:solidFill>
              </a:rPr>
              <a:t>K</a:t>
            </a:r>
            <a:endParaRPr lang="en-US" altLang="en-US" dirty="0">
              <a:solidFill>
                <a:schemeClr val="bg2"/>
              </a:solidFill>
            </a:endParaRPr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5942012" y="2895600"/>
            <a:ext cx="425450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 flipH="1">
            <a:off x="5103813" y="2895600"/>
            <a:ext cx="568325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6449723" y="228600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1800"/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6449723" y="403860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1800"/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6221123" y="289560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1800"/>
          </a:p>
        </p:txBody>
      </p:sp>
      <p:sp>
        <p:nvSpPr>
          <p:cNvPr id="29706" name="AutoShape 10"/>
          <p:cNvSpPr>
            <a:spLocks noChangeArrowheads="1"/>
          </p:cNvSpPr>
          <p:nvPr/>
        </p:nvSpPr>
        <p:spPr bwMode="auto">
          <a:xfrm>
            <a:off x="4570413" y="3733800"/>
            <a:ext cx="993775" cy="1371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</a:rPr>
              <a:t>&lt;</a:t>
            </a:r>
            <a:r>
              <a:rPr lang="en-US" altLang="en-US" i="1">
                <a:solidFill>
                  <a:schemeClr val="bg2"/>
                </a:solidFill>
              </a:rPr>
              <a:t>K</a:t>
            </a:r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29707" name="AutoShape 11"/>
          <p:cNvSpPr>
            <a:spLocks noChangeArrowheads="1"/>
          </p:cNvSpPr>
          <p:nvPr/>
        </p:nvSpPr>
        <p:spPr bwMode="auto">
          <a:xfrm>
            <a:off x="5865813" y="3733800"/>
            <a:ext cx="993775" cy="1371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</a:rPr>
              <a:t>&gt;</a:t>
            </a:r>
            <a:r>
              <a:rPr lang="en-US" altLang="en-US" i="1">
                <a:solidFill>
                  <a:schemeClr val="bg2"/>
                </a:solidFill>
              </a:rPr>
              <a:t>K</a:t>
            </a:r>
            <a:endParaRPr lang="en-US" altLang="en-US">
              <a:solidFill>
                <a:schemeClr val="bg2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952008-C958-A043-B4A7-3A59B607E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131">
        <p:fade/>
      </p:transition>
    </mc:Choice>
    <mc:Fallback>
      <p:transition spd="med" advTm="381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16632"/>
            <a:ext cx="10225136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Dictionary Operations on Binary Search Trees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3412" y="1143000"/>
            <a:ext cx="8763000" cy="5454352"/>
          </a:xfrm>
        </p:spPr>
        <p:txBody>
          <a:bodyPr>
            <a:normAutofit fontScale="77500" lnSpcReduction="20000"/>
          </a:bodyPr>
          <a:lstStyle/>
          <a:p>
            <a:pPr marL="114300" lvl="1" indent="0">
              <a:lnSpc>
                <a:spcPct val="110000"/>
              </a:lnSpc>
              <a:buNone/>
              <a:defRPr/>
            </a:pPr>
            <a:r>
              <a:rPr lang="en-US" sz="2400" dirty="0"/>
              <a:t>Searching – straightforward</a:t>
            </a:r>
          </a:p>
          <a:p>
            <a:pPr marL="114300" lvl="1" indent="0">
              <a:lnSpc>
                <a:spcPct val="110000"/>
              </a:lnSpc>
              <a:buNone/>
              <a:defRPr/>
            </a:pPr>
            <a:r>
              <a:rPr lang="en-US" sz="2400" dirty="0"/>
              <a:t>Insertion – search for key, insert at leaf where search terminated</a:t>
            </a:r>
          </a:p>
          <a:p>
            <a:pPr marL="114300" lvl="1" indent="0">
              <a:lnSpc>
                <a:spcPct val="110000"/>
              </a:lnSpc>
              <a:buNone/>
              <a:defRPr/>
            </a:pPr>
            <a:r>
              <a:rPr lang="en-US" sz="2400" dirty="0"/>
              <a:t>Deletion – 3 cases:</a:t>
            </a:r>
          </a:p>
          <a:p>
            <a:pPr marL="1085850" lvl="2">
              <a:lnSpc>
                <a:spcPct val="110000"/>
              </a:lnSpc>
              <a:buNone/>
              <a:defRPr/>
            </a:pPr>
            <a:r>
              <a:rPr lang="en-US" sz="2400" dirty="0"/>
              <a:t>deleting key at a leaf</a:t>
            </a:r>
          </a:p>
          <a:p>
            <a:pPr marL="1085850" lvl="2">
              <a:lnSpc>
                <a:spcPct val="110000"/>
              </a:lnSpc>
              <a:buNone/>
              <a:defRPr/>
            </a:pPr>
            <a:r>
              <a:rPr lang="en-US" sz="2400" dirty="0"/>
              <a:t>deleting key at node with single child</a:t>
            </a:r>
          </a:p>
          <a:p>
            <a:pPr marL="1085850" lvl="2">
              <a:lnSpc>
                <a:spcPct val="110000"/>
              </a:lnSpc>
              <a:buNone/>
              <a:defRPr/>
            </a:pPr>
            <a:r>
              <a:rPr lang="en-US" sz="2400" dirty="0"/>
              <a:t>deleting key at node with two children</a:t>
            </a:r>
          </a:p>
          <a:p>
            <a:pPr marL="1085850" lvl="2">
              <a:lnSpc>
                <a:spcPct val="110000"/>
              </a:lnSpc>
              <a:defRPr/>
            </a:pPr>
            <a:endParaRPr lang="en-US" sz="2400" dirty="0"/>
          </a:p>
          <a:p>
            <a:pPr marL="114300" lvl="1" indent="0">
              <a:lnSpc>
                <a:spcPct val="120000"/>
              </a:lnSpc>
              <a:defRPr/>
            </a:pPr>
            <a:r>
              <a:rPr lang="en-US" sz="2400" dirty="0"/>
              <a:t> Efficiency depends of the tree’s height: </a:t>
            </a:r>
            <a:r>
              <a:rPr lang="en-US" sz="2400" dirty="0">
                <a:sym typeface="Symbol" pitchFamily="84" charset="2"/>
              </a:rPr>
              <a:t></a:t>
            </a:r>
            <a:r>
              <a:rPr lang="en-US" sz="2400" dirty="0"/>
              <a:t>log</a:t>
            </a:r>
            <a:r>
              <a:rPr lang="en-US" sz="2400" baseline="-25000" dirty="0"/>
              <a:t>2 </a:t>
            </a:r>
            <a:r>
              <a:rPr lang="en-US" sz="2400" i="1" dirty="0"/>
              <a:t>n</a:t>
            </a:r>
            <a:r>
              <a:rPr lang="en-US" sz="2400" dirty="0">
                <a:sym typeface="Symbol" pitchFamily="84" charset="2"/>
              </a:rPr>
              <a:t>    </a:t>
            </a:r>
            <a:r>
              <a:rPr lang="en-US" sz="2400" i="1" dirty="0">
                <a:sym typeface="Symbol" pitchFamily="84" charset="2"/>
              </a:rPr>
              <a:t>h</a:t>
            </a:r>
            <a:r>
              <a:rPr lang="en-US" sz="2400" dirty="0">
                <a:sym typeface="Symbol" pitchFamily="84" charset="2"/>
              </a:rPr>
              <a:t>    </a:t>
            </a:r>
            <a:r>
              <a:rPr lang="en-US" sz="2400" i="1" dirty="0">
                <a:sym typeface="Symbol" pitchFamily="84" charset="2"/>
              </a:rPr>
              <a:t>n</a:t>
            </a:r>
            <a:r>
              <a:rPr lang="en-US" sz="2400" dirty="0">
                <a:sym typeface="Symbol" pitchFamily="84" charset="2"/>
              </a:rPr>
              <a:t>-1,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cs typeface="Times New Roman" pitchFamily="18" charset="0"/>
              </a:rPr>
              <a:t>with height  average (random files) be </a:t>
            </a:r>
            <a:r>
              <a:rPr lang="el-GR" sz="2400" dirty="0">
                <a:cs typeface="Times New Roman" pitchFamily="18" charset="0"/>
                <a:sym typeface="Symbol" pitchFamily="84" charset="2"/>
              </a:rPr>
              <a:t></a:t>
            </a:r>
            <a:r>
              <a:rPr lang="en-US" sz="2400" dirty="0">
                <a:cs typeface="Times New Roman" pitchFamily="18" charset="0"/>
              </a:rPr>
              <a:t>(log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) </a:t>
            </a:r>
          </a:p>
          <a:p>
            <a:pPr marL="0" indent="0">
              <a:lnSpc>
                <a:spcPct val="110000"/>
              </a:lnSpc>
              <a:buNone/>
              <a:defRPr/>
            </a:pPr>
            <a:endParaRPr lang="en-US" dirty="0">
              <a:cs typeface="Times New Roman" pitchFamily="18" charset="0"/>
            </a:endParaRP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dirty="0">
                <a:cs typeface="Times New Roman" pitchFamily="18" charset="0"/>
              </a:rPr>
              <a:t> Thus all three operations have</a:t>
            </a:r>
          </a:p>
          <a:p>
            <a:pPr marL="114300" lvl="1" indent="0">
              <a:lnSpc>
                <a:spcPct val="110000"/>
              </a:lnSpc>
              <a:defRPr/>
            </a:pPr>
            <a:r>
              <a:rPr lang="en-US" sz="2400" dirty="0">
                <a:cs typeface="Times New Roman" pitchFamily="18" charset="0"/>
              </a:rPr>
              <a:t>  worst case efficiency: </a:t>
            </a:r>
            <a:r>
              <a:rPr lang="el-GR" sz="2400" dirty="0">
                <a:cs typeface="Times New Roman" pitchFamily="18" charset="0"/>
                <a:sym typeface="Symbol" pitchFamily="84" charset="2"/>
              </a:rPr>
              <a:t></a:t>
            </a:r>
            <a:r>
              <a:rPr lang="en-US" sz="2400" dirty="0">
                <a:cs typeface="Times New Roman" pitchFamily="18" charset="0"/>
              </a:rPr>
              <a:t>(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) </a:t>
            </a:r>
          </a:p>
          <a:p>
            <a:pPr marL="114300" lvl="1" indent="0">
              <a:lnSpc>
                <a:spcPct val="110000"/>
              </a:lnSpc>
              <a:defRPr/>
            </a:pPr>
            <a:r>
              <a:rPr lang="en-US" sz="2400" dirty="0">
                <a:cs typeface="Times New Roman" pitchFamily="18" charset="0"/>
              </a:rPr>
              <a:t>  average case efficiency: </a:t>
            </a:r>
            <a:r>
              <a:rPr lang="el-GR" sz="2400" dirty="0">
                <a:cs typeface="Times New Roman" pitchFamily="18" charset="0"/>
                <a:sym typeface="Symbol" pitchFamily="84" charset="2"/>
              </a:rPr>
              <a:t></a:t>
            </a:r>
            <a:r>
              <a:rPr lang="en-US" sz="2400" dirty="0">
                <a:cs typeface="Times New Roman" pitchFamily="18" charset="0"/>
              </a:rPr>
              <a:t>(log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) </a:t>
            </a:r>
            <a:br>
              <a:rPr lang="en-US" sz="2400" u="sng" dirty="0">
                <a:cs typeface="Times New Roman" pitchFamily="18" charset="0"/>
              </a:rPr>
            </a:br>
            <a:r>
              <a:rPr lang="en-US" sz="2200" dirty="0">
                <a:cs typeface="Times New Roman" pitchFamily="18" charset="0"/>
              </a:rPr>
              <a:t> </a:t>
            </a:r>
            <a:endParaRPr lang="en-US" sz="2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185818E-17F5-F34A-BE2D-B1EB19EC6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648">
        <p:fade/>
      </p:transition>
    </mc:Choice>
    <mc:Fallback>
      <p:transition spd="med" advTm="506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16632"/>
            <a:ext cx="10225136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Dictionary Operations on Binary Search Trees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4772" y="1350010"/>
            <a:ext cx="10585176" cy="1262568"/>
          </a:xfrm>
        </p:spPr>
        <p:txBody>
          <a:bodyPr>
            <a:normAutofit/>
          </a:bodyPr>
          <a:lstStyle/>
          <a:p>
            <a:pPr marL="114300" lvl="1" indent="0">
              <a:lnSpc>
                <a:spcPct val="110000"/>
              </a:lnSpc>
              <a:buNone/>
              <a:defRPr/>
            </a:pPr>
            <a:r>
              <a:rPr lang="en-US" sz="2400" dirty="0"/>
              <a:t>Insertion – search for key, insert at </a:t>
            </a:r>
            <a:r>
              <a:rPr lang="en-US" sz="2400" i="1" dirty="0"/>
              <a:t>leaf</a:t>
            </a:r>
            <a:r>
              <a:rPr lang="en-US" sz="2400" dirty="0"/>
              <a:t> where search terminated.</a:t>
            </a:r>
          </a:p>
          <a:p>
            <a:pPr marL="114300" lvl="1" indent="0">
              <a:lnSpc>
                <a:spcPct val="110000"/>
              </a:lnSpc>
              <a:buNone/>
              <a:defRPr/>
            </a:pPr>
            <a:r>
              <a:rPr lang="en-US" sz="2200" dirty="0">
                <a:cs typeface="Times New Roman" pitchFamily="18" charset="0"/>
              </a:rPr>
              <a:t> Example: inserting 11</a:t>
            </a: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B4B07-CAEA-4340-9E36-C9A8861CD81D}"/>
              </a:ext>
            </a:extLst>
          </p:cNvPr>
          <p:cNvSpPr/>
          <p:nvPr/>
        </p:nvSpPr>
        <p:spPr>
          <a:xfrm>
            <a:off x="1580225" y="2461087"/>
            <a:ext cx="8596326" cy="3302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D982E4-1A5F-41BC-86A4-2B34CF25DEA3}"/>
              </a:ext>
            </a:extLst>
          </p:cNvPr>
          <p:cNvSpPr/>
          <p:nvPr/>
        </p:nvSpPr>
        <p:spPr>
          <a:xfrm>
            <a:off x="3772660" y="324821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B5569-4EE5-4D34-A46F-ADED1952704A}"/>
              </a:ext>
            </a:extLst>
          </p:cNvPr>
          <p:cNvSpPr txBox="1"/>
          <p:nvPr/>
        </p:nvSpPr>
        <p:spPr>
          <a:xfrm>
            <a:off x="3739481" y="420159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1C8083-579D-4EE5-9AB4-1762119314A3}"/>
              </a:ext>
            </a:extLst>
          </p:cNvPr>
          <p:cNvSpPr/>
          <p:nvPr/>
        </p:nvSpPr>
        <p:spPr>
          <a:xfrm>
            <a:off x="4192185" y="375039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FE40BC-B279-4BE4-9CF0-BD7B8DD07142}"/>
              </a:ext>
            </a:extLst>
          </p:cNvPr>
          <p:cNvSpPr/>
          <p:nvPr/>
        </p:nvSpPr>
        <p:spPr>
          <a:xfrm>
            <a:off x="3169910" y="477330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CC487D-DD33-4D2D-8419-96CB1F76B3B9}"/>
              </a:ext>
            </a:extLst>
          </p:cNvPr>
          <p:cNvSpPr/>
          <p:nvPr/>
        </p:nvSpPr>
        <p:spPr>
          <a:xfrm>
            <a:off x="2327643" y="476638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4730C4-8778-4732-8DD3-F44475812F93}"/>
              </a:ext>
            </a:extLst>
          </p:cNvPr>
          <p:cNvSpPr/>
          <p:nvPr/>
        </p:nvSpPr>
        <p:spPr>
          <a:xfrm>
            <a:off x="2774383" y="424224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48B4BB-5CF7-4270-87BA-EDD075764D5D}"/>
              </a:ext>
            </a:extLst>
          </p:cNvPr>
          <p:cNvSpPr/>
          <p:nvPr/>
        </p:nvSpPr>
        <p:spPr>
          <a:xfrm>
            <a:off x="3277107" y="3728676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4E0E1B-9EDC-4246-9226-B420E83954DC}"/>
              </a:ext>
            </a:extLst>
          </p:cNvPr>
          <p:cNvCxnSpPr>
            <a:cxnSpLocks/>
          </p:cNvCxnSpPr>
          <p:nvPr/>
        </p:nvCxnSpPr>
        <p:spPr>
          <a:xfrm flipH="1">
            <a:off x="3509004" y="3476681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B31B74-F1BC-44C2-A683-E795C16FF143}"/>
              </a:ext>
            </a:extLst>
          </p:cNvPr>
          <p:cNvCxnSpPr>
            <a:cxnSpLocks/>
          </p:cNvCxnSpPr>
          <p:nvPr/>
        </p:nvCxnSpPr>
        <p:spPr>
          <a:xfrm flipH="1">
            <a:off x="3026576" y="3975554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D68951-794C-43A6-BCD7-0B6C2E434DE6}"/>
              </a:ext>
            </a:extLst>
          </p:cNvPr>
          <p:cNvCxnSpPr>
            <a:cxnSpLocks/>
          </p:cNvCxnSpPr>
          <p:nvPr/>
        </p:nvCxnSpPr>
        <p:spPr>
          <a:xfrm flipH="1">
            <a:off x="2559975" y="4478623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9F5CF3-7E62-4900-A921-56A23339758F}"/>
              </a:ext>
            </a:extLst>
          </p:cNvPr>
          <p:cNvCxnSpPr>
            <a:cxnSpLocks/>
          </p:cNvCxnSpPr>
          <p:nvPr/>
        </p:nvCxnSpPr>
        <p:spPr>
          <a:xfrm>
            <a:off x="3017915" y="4494257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29B0C5-7BE9-49DB-9D1C-A6EA1FAB4BDE}"/>
              </a:ext>
            </a:extLst>
          </p:cNvPr>
          <p:cNvCxnSpPr>
            <a:cxnSpLocks/>
          </p:cNvCxnSpPr>
          <p:nvPr/>
        </p:nvCxnSpPr>
        <p:spPr>
          <a:xfrm>
            <a:off x="3984437" y="3492315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DBE69-F04C-412D-B7EC-ED8E142D3087}"/>
              </a:ext>
            </a:extLst>
          </p:cNvPr>
          <p:cNvSpPr txBox="1"/>
          <p:nvPr/>
        </p:nvSpPr>
        <p:spPr>
          <a:xfrm>
            <a:off x="3270456" y="368314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BAE45-192E-4069-8600-DA3260ACE4DC}"/>
              </a:ext>
            </a:extLst>
          </p:cNvPr>
          <p:cNvSpPr txBox="1"/>
          <p:nvPr/>
        </p:nvSpPr>
        <p:spPr>
          <a:xfrm>
            <a:off x="2765722" y="418201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290CC-6CA1-4736-AF0D-5B086B77A1C2}"/>
              </a:ext>
            </a:extLst>
          </p:cNvPr>
          <p:cNvSpPr txBox="1"/>
          <p:nvPr/>
        </p:nvSpPr>
        <p:spPr>
          <a:xfrm>
            <a:off x="3142084" y="472514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975EF9-4379-424B-9239-5186D24086F3}"/>
              </a:ext>
            </a:extLst>
          </p:cNvPr>
          <p:cNvSpPr txBox="1"/>
          <p:nvPr/>
        </p:nvSpPr>
        <p:spPr>
          <a:xfrm>
            <a:off x="2327525" y="47152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C5AADF-4623-4AE8-995F-D9CB021376BE}"/>
              </a:ext>
            </a:extLst>
          </p:cNvPr>
          <p:cNvSpPr txBox="1"/>
          <p:nvPr/>
        </p:nvSpPr>
        <p:spPr>
          <a:xfrm>
            <a:off x="4185273" y="369920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18BF92-3E2A-420B-B720-EEAF82E6CFBF}"/>
              </a:ext>
            </a:extLst>
          </p:cNvPr>
          <p:cNvSpPr/>
          <p:nvPr/>
        </p:nvSpPr>
        <p:spPr>
          <a:xfrm>
            <a:off x="7877116" y="323236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FB5429-8A93-4021-8F49-C283A46BA385}"/>
              </a:ext>
            </a:extLst>
          </p:cNvPr>
          <p:cNvSpPr txBox="1"/>
          <p:nvPr/>
        </p:nvSpPr>
        <p:spPr>
          <a:xfrm>
            <a:off x="7800049" y="420159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38E3C4-756C-4629-A892-DD1724282C83}"/>
              </a:ext>
            </a:extLst>
          </p:cNvPr>
          <p:cNvSpPr/>
          <p:nvPr/>
        </p:nvSpPr>
        <p:spPr>
          <a:xfrm>
            <a:off x="8296641" y="373454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4A31CE-1412-4F6E-8BF0-3903F683A780}"/>
              </a:ext>
            </a:extLst>
          </p:cNvPr>
          <p:cNvSpPr/>
          <p:nvPr/>
        </p:nvSpPr>
        <p:spPr>
          <a:xfrm>
            <a:off x="7274366" y="475745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A6911A-71E9-428A-A28F-DDAA5E4C150A}"/>
              </a:ext>
            </a:extLst>
          </p:cNvPr>
          <p:cNvSpPr/>
          <p:nvPr/>
        </p:nvSpPr>
        <p:spPr>
          <a:xfrm>
            <a:off x="6432099" y="475053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98B2B9-DF2B-4A28-98B8-0516669BE7C7}"/>
              </a:ext>
            </a:extLst>
          </p:cNvPr>
          <p:cNvSpPr/>
          <p:nvPr/>
        </p:nvSpPr>
        <p:spPr>
          <a:xfrm>
            <a:off x="6878839" y="422639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B746F7-82E1-4FDE-AC99-E564D9772A12}"/>
              </a:ext>
            </a:extLst>
          </p:cNvPr>
          <p:cNvSpPr/>
          <p:nvPr/>
        </p:nvSpPr>
        <p:spPr>
          <a:xfrm>
            <a:off x="7381563" y="371282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7CDEBA-F546-45D6-92E0-C5EDA771DA4A}"/>
              </a:ext>
            </a:extLst>
          </p:cNvPr>
          <p:cNvCxnSpPr>
            <a:cxnSpLocks/>
          </p:cNvCxnSpPr>
          <p:nvPr/>
        </p:nvCxnSpPr>
        <p:spPr>
          <a:xfrm flipH="1">
            <a:off x="7613460" y="3460830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22AC55-FA53-4333-B687-2028AEB782F3}"/>
              </a:ext>
            </a:extLst>
          </p:cNvPr>
          <p:cNvCxnSpPr>
            <a:cxnSpLocks/>
          </p:cNvCxnSpPr>
          <p:nvPr/>
        </p:nvCxnSpPr>
        <p:spPr>
          <a:xfrm flipH="1">
            <a:off x="7131032" y="3959703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E3722C-11FF-4AAD-A1E9-A5836FD94169}"/>
              </a:ext>
            </a:extLst>
          </p:cNvPr>
          <p:cNvCxnSpPr>
            <a:cxnSpLocks/>
          </p:cNvCxnSpPr>
          <p:nvPr/>
        </p:nvCxnSpPr>
        <p:spPr>
          <a:xfrm flipH="1">
            <a:off x="6664431" y="4462772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64FBCE-4C3D-4282-BBD5-68E787AD642A}"/>
              </a:ext>
            </a:extLst>
          </p:cNvPr>
          <p:cNvCxnSpPr>
            <a:cxnSpLocks/>
          </p:cNvCxnSpPr>
          <p:nvPr/>
        </p:nvCxnSpPr>
        <p:spPr>
          <a:xfrm>
            <a:off x="7122371" y="4478406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C38F53-3BC4-4601-BB39-68D9B2BAD918}"/>
              </a:ext>
            </a:extLst>
          </p:cNvPr>
          <p:cNvCxnSpPr>
            <a:cxnSpLocks/>
          </p:cNvCxnSpPr>
          <p:nvPr/>
        </p:nvCxnSpPr>
        <p:spPr>
          <a:xfrm>
            <a:off x="8088893" y="3476464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502503-88DD-4971-ADFF-8D9FB7C66CFD}"/>
              </a:ext>
            </a:extLst>
          </p:cNvPr>
          <p:cNvSpPr txBox="1"/>
          <p:nvPr/>
        </p:nvSpPr>
        <p:spPr>
          <a:xfrm>
            <a:off x="7374912" y="366729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96BE48-66B8-40D3-BD8B-8656037DEE48}"/>
              </a:ext>
            </a:extLst>
          </p:cNvPr>
          <p:cNvSpPr txBox="1"/>
          <p:nvPr/>
        </p:nvSpPr>
        <p:spPr>
          <a:xfrm>
            <a:off x="6870178" y="416616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144CA0-C6E8-45CA-B73A-DCE96A2FDD9C}"/>
              </a:ext>
            </a:extLst>
          </p:cNvPr>
          <p:cNvSpPr txBox="1"/>
          <p:nvPr/>
        </p:nvSpPr>
        <p:spPr>
          <a:xfrm>
            <a:off x="7262909" y="470730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CE6A6D-8F74-4083-BFB9-FF377133AC81}"/>
              </a:ext>
            </a:extLst>
          </p:cNvPr>
          <p:cNvSpPr txBox="1"/>
          <p:nvPr/>
        </p:nvSpPr>
        <p:spPr>
          <a:xfrm>
            <a:off x="6431981" y="469941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D0C283-0FFB-4D80-9BB0-9F3D4392987A}"/>
              </a:ext>
            </a:extLst>
          </p:cNvPr>
          <p:cNvSpPr txBox="1"/>
          <p:nvPr/>
        </p:nvSpPr>
        <p:spPr>
          <a:xfrm>
            <a:off x="7877116" y="316691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CF1F0A-27BF-4916-93BD-5E6648D11622}"/>
              </a:ext>
            </a:extLst>
          </p:cNvPr>
          <p:cNvSpPr txBox="1"/>
          <p:nvPr/>
        </p:nvSpPr>
        <p:spPr>
          <a:xfrm>
            <a:off x="8682332" y="4209062"/>
            <a:ext cx="4240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CE4EC2E-1961-4F9E-8721-C6E550FBF019}"/>
              </a:ext>
            </a:extLst>
          </p:cNvPr>
          <p:cNvSpPr/>
          <p:nvPr/>
        </p:nvSpPr>
        <p:spPr>
          <a:xfrm>
            <a:off x="8759794" y="4263319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6559E34-D645-4E0F-9DDE-7BE73A7B886E}"/>
              </a:ext>
            </a:extLst>
          </p:cNvPr>
          <p:cNvSpPr/>
          <p:nvPr/>
        </p:nvSpPr>
        <p:spPr>
          <a:xfrm>
            <a:off x="5349394" y="3960728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7DB8FE-516D-4E34-A572-B56E852BF187}"/>
              </a:ext>
            </a:extLst>
          </p:cNvPr>
          <p:cNvSpPr txBox="1"/>
          <p:nvPr/>
        </p:nvSpPr>
        <p:spPr>
          <a:xfrm>
            <a:off x="3771477" y="319361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A2F35C4-4851-4DA7-A26E-ACA95E02ECE6}"/>
              </a:ext>
            </a:extLst>
          </p:cNvPr>
          <p:cNvSpPr/>
          <p:nvPr/>
        </p:nvSpPr>
        <p:spPr>
          <a:xfrm>
            <a:off x="3750938" y="422639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48F647-B2B8-44FD-A335-0FA5D82198B3}"/>
              </a:ext>
            </a:extLst>
          </p:cNvPr>
          <p:cNvCxnSpPr>
            <a:cxnSpLocks/>
          </p:cNvCxnSpPr>
          <p:nvPr/>
        </p:nvCxnSpPr>
        <p:spPr>
          <a:xfrm>
            <a:off x="3523200" y="3978289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48836EF-CABE-4E3E-9505-F5C7519A8A86}"/>
              </a:ext>
            </a:extLst>
          </p:cNvPr>
          <p:cNvSpPr/>
          <p:nvPr/>
        </p:nvSpPr>
        <p:spPr>
          <a:xfrm>
            <a:off x="7798901" y="424224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21D0FA3-4332-42A9-83BC-639349DC030C}"/>
              </a:ext>
            </a:extLst>
          </p:cNvPr>
          <p:cNvCxnSpPr>
            <a:cxnSpLocks/>
          </p:cNvCxnSpPr>
          <p:nvPr/>
        </p:nvCxnSpPr>
        <p:spPr>
          <a:xfrm>
            <a:off x="7605936" y="3965368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C00C634-38BA-41A8-BFFA-4F3E7769B322}"/>
              </a:ext>
            </a:extLst>
          </p:cNvPr>
          <p:cNvSpPr txBox="1"/>
          <p:nvPr/>
        </p:nvSpPr>
        <p:spPr>
          <a:xfrm>
            <a:off x="8277503" y="369389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DAF97E4-92D7-48A5-9369-748D1661185B}"/>
              </a:ext>
            </a:extLst>
          </p:cNvPr>
          <p:cNvCxnSpPr>
            <a:cxnSpLocks/>
          </p:cNvCxnSpPr>
          <p:nvPr/>
        </p:nvCxnSpPr>
        <p:spPr>
          <a:xfrm>
            <a:off x="8542410" y="3981411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7E496C6-607D-BD40-9112-FB2E176D0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6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063">
        <p:fade/>
      </p:transition>
    </mc:Choice>
    <mc:Fallback>
      <p:transition spd="med" advTm="470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16632"/>
            <a:ext cx="10225136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Dictionary Operations on Binary Search Trees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4772" y="1350010"/>
            <a:ext cx="10585176" cy="1262568"/>
          </a:xfrm>
        </p:spPr>
        <p:txBody>
          <a:bodyPr>
            <a:normAutofit/>
          </a:bodyPr>
          <a:lstStyle/>
          <a:p>
            <a:pPr marL="114300" lvl="1" indent="0">
              <a:lnSpc>
                <a:spcPct val="110000"/>
              </a:lnSpc>
              <a:buNone/>
              <a:defRPr/>
            </a:pPr>
            <a:r>
              <a:rPr lang="en-US" sz="2400" dirty="0"/>
              <a:t>Deleting key at a leaf – delete the node.</a:t>
            </a:r>
          </a:p>
          <a:p>
            <a:pPr marL="114300" lvl="1" indent="0">
              <a:lnSpc>
                <a:spcPct val="110000"/>
              </a:lnSpc>
              <a:buNone/>
              <a:defRPr/>
            </a:pPr>
            <a:r>
              <a:rPr lang="en-US" sz="2200" dirty="0">
                <a:cs typeface="Times New Roman" pitchFamily="18" charset="0"/>
              </a:rPr>
              <a:t> Example: deleting 4</a:t>
            </a: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B4B07-CAEA-4340-9E36-C9A8861CD81D}"/>
              </a:ext>
            </a:extLst>
          </p:cNvPr>
          <p:cNvSpPr/>
          <p:nvPr/>
        </p:nvSpPr>
        <p:spPr>
          <a:xfrm>
            <a:off x="1580225" y="2461087"/>
            <a:ext cx="8596326" cy="3302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D982E4-1A5F-41BC-86A4-2B34CF25DEA3}"/>
              </a:ext>
            </a:extLst>
          </p:cNvPr>
          <p:cNvSpPr/>
          <p:nvPr/>
        </p:nvSpPr>
        <p:spPr>
          <a:xfrm>
            <a:off x="3772660" y="324821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B5569-4EE5-4D34-A46F-ADED1952704A}"/>
              </a:ext>
            </a:extLst>
          </p:cNvPr>
          <p:cNvSpPr txBox="1"/>
          <p:nvPr/>
        </p:nvSpPr>
        <p:spPr>
          <a:xfrm>
            <a:off x="3739481" y="420159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1C8083-579D-4EE5-9AB4-1762119314A3}"/>
              </a:ext>
            </a:extLst>
          </p:cNvPr>
          <p:cNvSpPr/>
          <p:nvPr/>
        </p:nvSpPr>
        <p:spPr>
          <a:xfrm>
            <a:off x="4192185" y="375039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FE40BC-B279-4BE4-9CF0-BD7B8DD07142}"/>
              </a:ext>
            </a:extLst>
          </p:cNvPr>
          <p:cNvSpPr/>
          <p:nvPr/>
        </p:nvSpPr>
        <p:spPr>
          <a:xfrm>
            <a:off x="3169910" y="4773304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CC487D-DD33-4D2D-8419-96CB1F76B3B9}"/>
              </a:ext>
            </a:extLst>
          </p:cNvPr>
          <p:cNvSpPr/>
          <p:nvPr/>
        </p:nvSpPr>
        <p:spPr>
          <a:xfrm>
            <a:off x="2327643" y="476638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4730C4-8778-4732-8DD3-F44475812F93}"/>
              </a:ext>
            </a:extLst>
          </p:cNvPr>
          <p:cNvSpPr/>
          <p:nvPr/>
        </p:nvSpPr>
        <p:spPr>
          <a:xfrm>
            <a:off x="2774383" y="424224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48B4BB-5CF7-4270-87BA-EDD075764D5D}"/>
              </a:ext>
            </a:extLst>
          </p:cNvPr>
          <p:cNvSpPr/>
          <p:nvPr/>
        </p:nvSpPr>
        <p:spPr>
          <a:xfrm>
            <a:off x="3277107" y="3728676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4E0E1B-9EDC-4246-9226-B420E83954DC}"/>
              </a:ext>
            </a:extLst>
          </p:cNvPr>
          <p:cNvCxnSpPr>
            <a:cxnSpLocks/>
          </p:cNvCxnSpPr>
          <p:nvPr/>
        </p:nvCxnSpPr>
        <p:spPr>
          <a:xfrm flipH="1">
            <a:off x="3509004" y="3476681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B31B74-F1BC-44C2-A683-E795C16FF143}"/>
              </a:ext>
            </a:extLst>
          </p:cNvPr>
          <p:cNvCxnSpPr>
            <a:cxnSpLocks/>
          </p:cNvCxnSpPr>
          <p:nvPr/>
        </p:nvCxnSpPr>
        <p:spPr>
          <a:xfrm flipH="1">
            <a:off x="3026576" y="3975554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D68951-794C-43A6-BCD7-0B6C2E434DE6}"/>
              </a:ext>
            </a:extLst>
          </p:cNvPr>
          <p:cNvCxnSpPr>
            <a:cxnSpLocks/>
          </p:cNvCxnSpPr>
          <p:nvPr/>
        </p:nvCxnSpPr>
        <p:spPr>
          <a:xfrm flipH="1">
            <a:off x="2559975" y="4478623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9F5CF3-7E62-4900-A921-56A23339758F}"/>
              </a:ext>
            </a:extLst>
          </p:cNvPr>
          <p:cNvCxnSpPr>
            <a:cxnSpLocks/>
          </p:cNvCxnSpPr>
          <p:nvPr/>
        </p:nvCxnSpPr>
        <p:spPr>
          <a:xfrm>
            <a:off x="3017915" y="4494257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29B0C5-7BE9-49DB-9D1C-A6EA1FAB4BDE}"/>
              </a:ext>
            </a:extLst>
          </p:cNvPr>
          <p:cNvCxnSpPr>
            <a:cxnSpLocks/>
          </p:cNvCxnSpPr>
          <p:nvPr/>
        </p:nvCxnSpPr>
        <p:spPr>
          <a:xfrm>
            <a:off x="3984437" y="3492315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DBE69-F04C-412D-B7EC-ED8E142D3087}"/>
              </a:ext>
            </a:extLst>
          </p:cNvPr>
          <p:cNvSpPr txBox="1"/>
          <p:nvPr/>
        </p:nvSpPr>
        <p:spPr>
          <a:xfrm>
            <a:off x="3270456" y="368314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BAE45-192E-4069-8600-DA3260ACE4DC}"/>
              </a:ext>
            </a:extLst>
          </p:cNvPr>
          <p:cNvSpPr txBox="1"/>
          <p:nvPr/>
        </p:nvSpPr>
        <p:spPr>
          <a:xfrm>
            <a:off x="2765722" y="418201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290CC-6CA1-4736-AF0D-5B086B77A1C2}"/>
              </a:ext>
            </a:extLst>
          </p:cNvPr>
          <p:cNvSpPr txBox="1"/>
          <p:nvPr/>
        </p:nvSpPr>
        <p:spPr>
          <a:xfrm>
            <a:off x="3169910" y="472313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975EF9-4379-424B-9239-5186D24086F3}"/>
              </a:ext>
            </a:extLst>
          </p:cNvPr>
          <p:cNvSpPr txBox="1"/>
          <p:nvPr/>
        </p:nvSpPr>
        <p:spPr>
          <a:xfrm>
            <a:off x="2327525" y="47152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C5AADF-4623-4AE8-995F-D9CB021376BE}"/>
              </a:ext>
            </a:extLst>
          </p:cNvPr>
          <p:cNvSpPr txBox="1"/>
          <p:nvPr/>
        </p:nvSpPr>
        <p:spPr>
          <a:xfrm>
            <a:off x="4185273" y="369920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18BF92-3E2A-420B-B720-EEAF82E6CFBF}"/>
              </a:ext>
            </a:extLst>
          </p:cNvPr>
          <p:cNvSpPr/>
          <p:nvPr/>
        </p:nvSpPr>
        <p:spPr>
          <a:xfrm>
            <a:off x="7877116" y="323236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FB5429-8A93-4021-8F49-C283A46BA385}"/>
              </a:ext>
            </a:extLst>
          </p:cNvPr>
          <p:cNvSpPr txBox="1"/>
          <p:nvPr/>
        </p:nvSpPr>
        <p:spPr>
          <a:xfrm>
            <a:off x="7800049" y="420159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38E3C4-756C-4629-A892-DD1724282C83}"/>
              </a:ext>
            </a:extLst>
          </p:cNvPr>
          <p:cNvSpPr/>
          <p:nvPr/>
        </p:nvSpPr>
        <p:spPr>
          <a:xfrm>
            <a:off x="8296641" y="373454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A6911A-71E9-428A-A28F-DDAA5E4C150A}"/>
              </a:ext>
            </a:extLst>
          </p:cNvPr>
          <p:cNvSpPr/>
          <p:nvPr/>
        </p:nvSpPr>
        <p:spPr>
          <a:xfrm>
            <a:off x="6432099" y="475053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98B2B9-DF2B-4A28-98B8-0516669BE7C7}"/>
              </a:ext>
            </a:extLst>
          </p:cNvPr>
          <p:cNvSpPr/>
          <p:nvPr/>
        </p:nvSpPr>
        <p:spPr>
          <a:xfrm>
            <a:off x="6878839" y="422639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B746F7-82E1-4FDE-AC99-E564D9772A12}"/>
              </a:ext>
            </a:extLst>
          </p:cNvPr>
          <p:cNvSpPr/>
          <p:nvPr/>
        </p:nvSpPr>
        <p:spPr>
          <a:xfrm>
            <a:off x="7381563" y="371282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7CDEBA-F546-45D6-92E0-C5EDA771DA4A}"/>
              </a:ext>
            </a:extLst>
          </p:cNvPr>
          <p:cNvCxnSpPr>
            <a:cxnSpLocks/>
          </p:cNvCxnSpPr>
          <p:nvPr/>
        </p:nvCxnSpPr>
        <p:spPr>
          <a:xfrm flipH="1">
            <a:off x="7613460" y="3460830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22AC55-FA53-4333-B687-2028AEB782F3}"/>
              </a:ext>
            </a:extLst>
          </p:cNvPr>
          <p:cNvCxnSpPr>
            <a:cxnSpLocks/>
          </p:cNvCxnSpPr>
          <p:nvPr/>
        </p:nvCxnSpPr>
        <p:spPr>
          <a:xfrm flipH="1">
            <a:off x="7131032" y="3959703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E3722C-11FF-4AAD-A1E9-A5836FD94169}"/>
              </a:ext>
            </a:extLst>
          </p:cNvPr>
          <p:cNvCxnSpPr>
            <a:cxnSpLocks/>
          </p:cNvCxnSpPr>
          <p:nvPr/>
        </p:nvCxnSpPr>
        <p:spPr>
          <a:xfrm flipH="1">
            <a:off x="6664431" y="4462772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C38F53-3BC4-4601-BB39-68D9B2BAD918}"/>
              </a:ext>
            </a:extLst>
          </p:cNvPr>
          <p:cNvCxnSpPr>
            <a:cxnSpLocks/>
          </p:cNvCxnSpPr>
          <p:nvPr/>
        </p:nvCxnSpPr>
        <p:spPr>
          <a:xfrm>
            <a:off x="8088893" y="3476464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502503-88DD-4971-ADFF-8D9FB7C66CFD}"/>
              </a:ext>
            </a:extLst>
          </p:cNvPr>
          <p:cNvSpPr txBox="1"/>
          <p:nvPr/>
        </p:nvSpPr>
        <p:spPr>
          <a:xfrm>
            <a:off x="7374912" y="366729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96BE48-66B8-40D3-BD8B-8656037DEE48}"/>
              </a:ext>
            </a:extLst>
          </p:cNvPr>
          <p:cNvSpPr txBox="1"/>
          <p:nvPr/>
        </p:nvSpPr>
        <p:spPr>
          <a:xfrm>
            <a:off x="6870178" y="416616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CE6A6D-8F74-4083-BFB9-FF377133AC81}"/>
              </a:ext>
            </a:extLst>
          </p:cNvPr>
          <p:cNvSpPr txBox="1"/>
          <p:nvPr/>
        </p:nvSpPr>
        <p:spPr>
          <a:xfrm>
            <a:off x="6431981" y="469941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D0C283-0FFB-4D80-9BB0-9F3D4392987A}"/>
              </a:ext>
            </a:extLst>
          </p:cNvPr>
          <p:cNvSpPr txBox="1"/>
          <p:nvPr/>
        </p:nvSpPr>
        <p:spPr>
          <a:xfrm>
            <a:off x="7877116" y="316691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CF1F0A-27BF-4916-93BD-5E6648D11622}"/>
              </a:ext>
            </a:extLst>
          </p:cNvPr>
          <p:cNvSpPr txBox="1"/>
          <p:nvPr/>
        </p:nvSpPr>
        <p:spPr>
          <a:xfrm>
            <a:off x="8682332" y="4209062"/>
            <a:ext cx="4240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CE4EC2E-1961-4F9E-8721-C6E550FBF019}"/>
              </a:ext>
            </a:extLst>
          </p:cNvPr>
          <p:cNvSpPr/>
          <p:nvPr/>
        </p:nvSpPr>
        <p:spPr>
          <a:xfrm>
            <a:off x="8759794" y="426331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6559E34-D645-4E0F-9DDE-7BE73A7B886E}"/>
              </a:ext>
            </a:extLst>
          </p:cNvPr>
          <p:cNvSpPr/>
          <p:nvPr/>
        </p:nvSpPr>
        <p:spPr>
          <a:xfrm>
            <a:off x="5349394" y="3960728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7DB8FE-516D-4E34-A572-B56E852BF187}"/>
              </a:ext>
            </a:extLst>
          </p:cNvPr>
          <p:cNvSpPr txBox="1"/>
          <p:nvPr/>
        </p:nvSpPr>
        <p:spPr>
          <a:xfrm>
            <a:off x="3771477" y="319361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A2F35C4-4851-4DA7-A26E-ACA95E02ECE6}"/>
              </a:ext>
            </a:extLst>
          </p:cNvPr>
          <p:cNvSpPr/>
          <p:nvPr/>
        </p:nvSpPr>
        <p:spPr>
          <a:xfrm>
            <a:off x="3750938" y="422639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48F647-B2B8-44FD-A335-0FA5D82198B3}"/>
              </a:ext>
            </a:extLst>
          </p:cNvPr>
          <p:cNvCxnSpPr>
            <a:cxnSpLocks/>
          </p:cNvCxnSpPr>
          <p:nvPr/>
        </p:nvCxnSpPr>
        <p:spPr>
          <a:xfrm>
            <a:off x="3523200" y="3978289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48836EF-CABE-4E3E-9505-F5C7519A8A86}"/>
              </a:ext>
            </a:extLst>
          </p:cNvPr>
          <p:cNvSpPr/>
          <p:nvPr/>
        </p:nvSpPr>
        <p:spPr>
          <a:xfrm>
            <a:off x="7798901" y="424224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21D0FA3-4332-42A9-83BC-639349DC030C}"/>
              </a:ext>
            </a:extLst>
          </p:cNvPr>
          <p:cNvCxnSpPr>
            <a:cxnSpLocks/>
          </p:cNvCxnSpPr>
          <p:nvPr/>
        </p:nvCxnSpPr>
        <p:spPr>
          <a:xfrm>
            <a:off x="7605936" y="3965368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C00C634-38BA-41A8-BFFA-4F3E7769B322}"/>
              </a:ext>
            </a:extLst>
          </p:cNvPr>
          <p:cNvSpPr txBox="1"/>
          <p:nvPr/>
        </p:nvSpPr>
        <p:spPr>
          <a:xfrm>
            <a:off x="8277503" y="369389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DAF97E4-92D7-48A5-9369-748D1661185B}"/>
              </a:ext>
            </a:extLst>
          </p:cNvPr>
          <p:cNvCxnSpPr>
            <a:cxnSpLocks/>
          </p:cNvCxnSpPr>
          <p:nvPr/>
        </p:nvCxnSpPr>
        <p:spPr>
          <a:xfrm>
            <a:off x="8542410" y="3981411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A6F8804-2FB4-44D7-9005-CF58859902E9}"/>
              </a:ext>
            </a:extLst>
          </p:cNvPr>
          <p:cNvSpPr/>
          <p:nvPr/>
        </p:nvSpPr>
        <p:spPr>
          <a:xfrm>
            <a:off x="4602081" y="423311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697AFCD-571D-4D7B-807F-58EA861960E9}"/>
              </a:ext>
            </a:extLst>
          </p:cNvPr>
          <p:cNvCxnSpPr>
            <a:cxnSpLocks/>
          </p:cNvCxnSpPr>
          <p:nvPr/>
        </p:nvCxnSpPr>
        <p:spPr>
          <a:xfrm>
            <a:off x="4400549" y="3991188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9E20882-A3CE-4190-8AB9-B966FDEF5748}"/>
              </a:ext>
            </a:extLst>
          </p:cNvPr>
          <p:cNvSpPr txBox="1"/>
          <p:nvPr/>
        </p:nvSpPr>
        <p:spPr>
          <a:xfrm>
            <a:off x="4532533" y="4187403"/>
            <a:ext cx="4240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11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EC89441-7D32-4048-8F7A-B157ED381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0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922">
        <p:fade/>
      </p:transition>
    </mc:Choice>
    <mc:Fallback>
      <p:transition spd="med" advTm="329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16632"/>
            <a:ext cx="10225136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Dictionary Operations on Binary Search Trees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4772" y="1350010"/>
            <a:ext cx="10585176" cy="1262568"/>
          </a:xfrm>
        </p:spPr>
        <p:txBody>
          <a:bodyPr>
            <a:normAutofit/>
          </a:bodyPr>
          <a:lstStyle/>
          <a:p>
            <a:pPr marL="114300" lvl="1" indent="0">
              <a:lnSpc>
                <a:spcPct val="110000"/>
              </a:lnSpc>
              <a:buNone/>
              <a:defRPr/>
            </a:pPr>
            <a:r>
              <a:rPr lang="en-US" sz="2400" dirty="0"/>
              <a:t>Deleting key at a node with single child – replace the node with the child.</a:t>
            </a:r>
          </a:p>
          <a:p>
            <a:pPr marL="114300" lvl="1" indent="0">
              <a:lnSpc>
                <a:spcPct val="110000"/>
              </a:lnSpc>
              <a:buNone/>
              <a:defRPr/>
            </a:pPr>
            <a:r>
              <a:rPr lang="en-US" sz="2200" dirty="0">
                <a:cs typeface="Times New Roman" pitchFamily="18" charset="0"/>
              </a:rPr>
              <a:t> Example: deleting 9</a:t>
            </a: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B4B07-CAEA-4340-9E36-C9A8861CD81D}"/>
              </a:ext>
            </a:extLst>
          </p:cNvPr>
          <p:cNvSpPr/>
          <p:nvPr/>
        </p:nvSpPr>
        <p:spPr>
          <a:xfrm>
            <a:off x="1580225" y="2461087"/>
            <a:ext cx="8596326" cy="3302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D982E4-1A5F-41BC-86A4-2B34CF25DEA3}"/>
              </a:ext>
            </a:extLst>
          </p:cNvPr>
          <p:cNvSpPr/>
          <p:nvPr/>
        </p:nvSpPr>
        <p:spPr>
          <a:xfrm>
            <a:off x="3772660" y="324821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B5569-4EE5-4D34-A46F-ADED1952704A}"/>
              </a:ext>
            </a:extLst>
          </p:cNvPr>
          <p:cNvSpPr txBox="1"/>
          <p:nvPr/>
        </p:nvSpPr>
        <p:spPr>
          <a:xfrm>
            <a:off x="3739481" y="420159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1C8083-579D-4EE5-9AB4-1762119314A3}"/>
              </a:ext>
            </a:extLst>
          </p:cNvPr>
          <p:cNvSpPr/>
          <p:nvPr/>
        </p:nvSpPr>
        <p:spPr>
          <a:xfrm>
            <a:off x="4192185" y="3750391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FE40BC-B279-4BE4-9CF0-BD7B8DD07142}"/>
              </a:ext>
            </a:extLst>
          </p:cNvPr>
          <p:cNvSpPr/>
          <p:nvPr/>
        </p:nvSpPr>
        <p:spPr>
          <a:xfrm>
            <a:off x="3169910" y="477330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CC487D-DD33-4D2D-8419-96CB1F76B3B9}"/>
              </a:ext>
            </a:extLst>
          </p:cNvPr>
          <p:cNvSpPr/>
          <p:nvPr/>
        </p:nvSpPr>
        <p:spPr>
          <a:xfrm>
            <a:off x="2327643" y="476638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4730C4-8778-4732-8DD3-F44475812F93}"/>
              </a:ext>
            </a:extLst>
          </p:cNvPr>
          <p:cNvSpPr/>
          <p:nvPr/>
        </p:nvSpPr>
        <p:spPr>
          <a:xfrm>
            <a:off x="2774383" y="424224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48B4BB-5CF7-4270-87BA-EDD075764D5D}"/>
              </a:ext>
            </a:extLst>
          </p:cNvPr>
          <p:cNvSpPr/>
          <p:nvPr/>
        </p:nvSpPr>
        <p:spPr>
          <a:xfrm>
            <a:off x="3277107" y="3728676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4E0E1B-9EDC-4246-9226-B420E83954DC}"/>
              </a:ext>
            </a:extLst>
          </p:cNvPr>
          <p:cNvCxnSpPr>
            <a:cxnSpLocks/>
          </p:cNvCxnSpPr>
          <p:nvPr/>
        </p:nvCxnSpPr>
        <p:spPr>
          <a:xfrm flipH="1">
            <a:off x="3509004" y="3476681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B31B74-F1BC-44C2-A683-E795C16FF143}"/>
              </a:ext>
            </a:extLst>
          </p:cNvPr>
          <p:cNvCxnSpPr>
            <a:cxnSpLocks/>
          </p:cNvCxnSpPr>
          <p:nvPr/>
        </p:nvCxnSpPr>
        <p:spPr>
          <a:xfrm flipH="1">
            <a:off x="3026576" y="3975554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D68951-794C-43A6-BCD7-0B6C2E434DE6}"/>
              </a:ext>
            </a:extLst>
          </p:cNvPr>
          <p:cNvCxnSpPr>
            <a:cxnSpLocks/>
          </p:cNvCxnSpPr>
          <p:nvPr/>
        </p:nvCxnSpPr>
        <p:spPr>
          <a:xfrm flipH="1">
            <a:off x="2559975" y="4478623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9F5CF3-7E62-4900-A921-56A23339758F}"/>
              </a:ext>
            </a:extLst>
          </p:cNvPr>
          <p:cNvCxnSpPr>
            <a:cxnSpLocks/>
          </p:cNvCxnSpPr>
          <p:nvPr/>
        </p:nvCxnSpPr>
        <p:spPr>
          <a:xfrm>
            <a:off x="3017915" y="4494257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29B0C5-7BE9-49DB-9D1C-A6EA1FAB4BDE}"/>
              </a:ext>
            </a:extLst>
          </p:cNvPr>
          <p:cNvCxnSpPr>
            <a:cxnSpLocks/>
          </p:cNvCxnSpPr>
          <p:nvPr/>
        </p:nvCxnSpPr>
        <p:spPr>
          <a:xfrm>
            <a:off x="3984437" y="3492315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DBE69-F04C-412D-B7EC-ED8E142D3087}"/>
              </a:ext>
            </a:extLst>
          </p:cNvPr>
          <p:cNvSpPr txBox="1"/>
          <p:nvPr/>
        </p:nvSpPr>
        <p:spPr>
          <a:xfrm>
            <a:off x="3270456" y="368314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BAE45-192E-4069-8600-DA3260ACE4DC}"/>
              </a:ext>
            </a:extLst>
          </p:cNvPr>
          <p:cNvSpPr txBox="1"/>
          <p:nvPr/>
        </p:nvSpPr>
        <p:spPr>
          <a:xfrm>
            <a:off x="2765722" y="418201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290CC-6CA1-4736-AF0D-5B086B77A1C2}"/>
              </a:ext>
            </a:extLst>
          </p:cNvPr>
          <p:cNvSpPr txBox="1"/>
          <p:nvPr/>
        </p:nvSpPr>
        <p:spPr>
          <a:xfrm>
            <a:off x="3146996" y="472892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975EF9-4379-424B-9239-5186D24086F3}"/>
              </a:ext>
            </a:extLst>
          </p:cNvPr>
          <p:cNvSpPr txBox="1"/>
          <p:nvPr/>
        </p:nvSpPr>
        <p:spPr>
          <a:xfrm>
            <a:off x="2327525" y="47152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C5AADF-4623-4AE8-995F-D9CB021376BE}"/>
              </a:ext>
            </a:extLst>
          </p:cNvPr>
          <p:cNvSpPr txBox="1"/>
          <p:nvPr/>
        </p:nvSpPr>
        <p:spPr>
          <a:xfrm>
            <a:off x="4194767" y="370517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18BF92-3E2A-420B-B720-EEAF82E6CFBF}"/>
              </a:ext>
            </a:extLst>
          </p:cNvPr>
          <p:cNvSpPr/>
          <p:nvPr/>
        </p:nvSpPr>
        <p:spPr>
          <a:xfrm>
            <a:off x="7877116" y="323236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FB5429-8A93-4021-8F49-C283A46BA385}"/>
              </a:ext>
            </a:extLst>
          </p:cNvPr>
          <p:cNvSpPr txBox="1"/>
          <p:nvPr/>
        </p:nvSpPr>
        <p:spPr>
          <a:xfrm>
            <a:off x="7800049" y="420159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38E3C4-756C-4629-A892-DD1724282C83}"/>
              </a:ext>
            </a:extLst>
          </p:cNvPr>
          <p:cNvSpPr/>
          <p:nvPr/>
        </p:nvSpPr>
        <p:spPr>
          <a:xfrm>
            <a:off x="8296641" y="373454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A6911A-71E9-428A-A28F-DDAA5E4C150A}"/>
              </a:ext>
            </a:extLst>
          </p:cNvPr>
          <p:cNvSpPr/>
          <p:nvPr/>
        </p:nvSpPr>
        <p:spPr>
          <a:xfrm>
            <a:off x="6432099" y="475053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98B2B9-DF2B-4A28-98B8-0516669BE7C7}"/>
              </a:ext>
            </a:extLst>
          </p:cNvPr>
          <p:cNvSpPr/>
          <p:nvPr/>
        </p:nvSpPr>
        <p:spPr>
          <a:xfrm>
            <a:off x="6878839" y="422639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B746F7-82E1-4FDE-AC99-E564D9772A12}"/>
              </a:ext>
            </a:extLst>
          </p:cNvPr>
          <p:cNvSpPr/>
          <p:nvPr/>
        </p:nvSpPr>
        <p:spPr>
          <a:xfrm>
            <a:off x="7381563" y="371282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7CDEBA-F546-45D6-92E0-C5EDA771DA4A}"/>
              </a:ext>
            </a:extLst>
          </p:cNvPr>
          <p:cNvCxnSpPr>
            <a:cxnSpLocks/>
          </p:cNvCxnSpPr>
          <p:nvPr/>
        </p:nvCxnSpPr>
        <p:spPr>
          <a:xfrm flipH="1">
            <a:off x="7613460" y="3460830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22AC55-FA53-4333-B687-2028AEB782F3}"/>
              </a:ext>
            </a:extLst>
          </p:cNvPr>
          <p:cNvCxnSpPr>
            <a:cxnSpLocks/>
          </p:cNvCxnSpPr>
          <p:nvPr/>
        </p:nvCxnSpPr>
        <p:spPr>
          <a:xfrm flipH="1">
            <a:off x="7131032" y="3959703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E3722C-11FF-4AAD-A1E9-A5836FD94169}"/>
              </a:ext>
            </a:extLst>
          </p:cNvPr>
          <p:cNvCxnSpPr>
            <a:cxnSpLocks/>
          </p:cNvCxnSpPr>
          <p:nvPr/>
        </p:nvCxnSpPr>
        <p:spPr>
          <a:xfrm flipH="1">
            <a:off x="6664431" y="4462772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C38F53-3BC4-4601-BB39-68D9B2BAD918}"/>
              </a:ext>
            </a:extLst>
          </p:cNvPr>
          <p:cNvCxnSpPr>
            <a:cxnSpLocks/>
          </p:cNvCxnSpPr>
          <p:nvPr/>
        </p:nvCxnSpPr>
        <p:spPr>
          <a:xfrm>
            <a:off x="8088893" y="3476464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502503-88DD-4971-ADFF-8D9FB7C66CFD}"/>
              </a:ext>
            </a:extLst>
          </p:cNvPr>
          <p:cNvSpPr txBox="1"/>
          <p:nvPr/>
        </p:nvSpPr>
        <p:spPr>
          <a:xfrm>
            <a:off x="7374912" y="366729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96BE48-66B8-40D3-BD8B-8656037DEE48}"/>
              </a:ext>
            </a:extLst>
          </p:cNvPr>
          <p:cNvSpPr txBox="1"/>
          <p:nvPr/>
        </p:nvSpPr>
        <p:spPr>
          <a:xfrm>
            <a:off x="6870178" y="416616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CE6A6D-8F74-4083-BFB9-FF377133AC81}"/>
              </a:ext>
            </a:extLst>
          </p:cNvPr>
          <p:cNvSpPr txBox="1"/>
          <p:nvPr/>
        </p:nvSpPr>
        <p:spPr>
          <a:xfrm>
            <a:off x="6431981" y="469941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D0C283-0FFB-4D80-9BB0-9F3D4392987A}"/>
              </a:ext>
            </a:extLst>
          </p:cNvPr>
          <p:cNvSpPr txBox="1"/>
          <p:nvPr/>
        </p:nvSpPr>
        <p:spPr>
          <a:xfrm>
            <a:off x="7877116" y="316691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CF1F0A-27BF-4916-93BD-5E6648D11622}"/>
              </a:ext>
            </a:extLst>
          </p:cNvPr>
          <p:cNvSpPr txBox="1"/>
          <p:nvPr/>
        </p:nvSpPr>
        <p:spPr>
          <a:xfrm>
            <a:off x="8218808" y="3683146"/>
            <a:ext cx="4240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6559E34-D645-4E0F-9DDE-7BE73A7B886E}"/>
              </a:ext>
            </a:extLst>
          </p:cNvPr>
          <p:cNvSpPr/>
          <p:nvPr/>
        </p:nvSpPr>
        <p:spPr>
          <a:xfrm>
            <a:off x="5349394" y="3960728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7DB8FE-516D-4E34-A572-B56E852BF187}"/>
              </a:ext>
            </a:extLst>
          </p:cNvPr>
          <p:cNvSpPr txBox="1"/>
          <p:nvPr/>
        </p:nvSpPr>
        <p:spPr>
          <a:xfrm>
            <a:off x="3771477" y="319361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A2F35C4-4851-4DA7-A26E-ACA95E02ECE6}"/>
              </a:ext>
            </a:extLst>
          </p:cNvPr>
          <p:cNvSpPr/>
          <p:nvPr/>
        </p:nvSpPr>
        <p:spPr>
          <a:xfrm>
            <a:off x="3750938" y="422639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48F647-B2B8-44FD-A335-0FA5D82198B3}"/>
              </a:ext>
            </a:extLst>
          </p:cNvPr>
          <p:cNvCxnSpPr>
            <a:cxnSpLocks/>
          </p:cNvCxnSpPr>
          <p:nvPr/>
        </p:nvCxnSpPr>
        <p:spPr>
          <a:xfrm>
            <a:off x="3523200" y="3978289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48836EF-CABE-4E3E-9505-F5C7519A8A86}"/>
              </a:ext>
            </a:extLst>
          </p:cNvPr>
          <p:cNvSpPr/>
          <p:nvPr/>
        </p:nvSpPr>
        <p:spPr>
          <a:xfrm>
            <a:off x="7798901" y="424224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21D0FA3-4332-42A9-83BC-639349DC030C}"/>
              </a:ext>
            </a:extLst>
          </p:cNvPr>
          <p:cNvCxnSpPr>
            <a:cxnSpLocks/>
          </p:cNvCxnSpPr>
          <p:nvPr/>
        </p:nvCxnSpPr>
        <p:spPr>
          <a:xfrm>
            <a:off x="7605936" y="3965368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A6F8804-2FB4-44D7-9005-CF58859902E9}"/>
              </a:ext>
            </a:extLst>
          </p:cNvPr>
          <p:cNvSpPr/>
          <p:nvPr/>
        </p:nvSpPr>
        <p:spPr>
          <a:xfrm>
            <a:off x="4602081" y="423311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697AFCD-571D-4D7B-807F-58EA861960E9}"/>
              </a:ext>
            </a:extLst>
          </p:cNvPr>
          <p:cNvCxnSpPr>
            <a:cxnSpLocks/>
          </p:cNvCxnSpPr>
          <p:nvPr/>
        </p:nvCxnSpPr>
        <p:spPr>
          <a:xfrm>
            <a:off x="4400549" y="3991188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9E20882-A3CE-4190-8AB9-B966FDEF5748}"/>
              </a:ext>
            </a:extLst>
          </p:cNvPr>
          <p:cNvSpPr txBox="1"/>
          <p:nvPr/>
        </p:nvSpPr>
        <p:spPr>
          <a:xfrm>
            <a:off x="4532533" y="4187403"/>
            <a:ext cx="4240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11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F138553-CA4B-4F41-9B75-70D492D78E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0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456">
        <p:fade/>
      </p:transition>
    </mc:Choice>
    <mc:Fallback>
      <p:transition spd="med" advTm="334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t>1-</a:t>
            </a:r>
            <a:fld id="{33E2AED0-3946-4449-B39B-87CAAF95E5B8}" type="slidenum"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en-US" sz="1400" b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4812" y="228600"/>
            <a:ext cx="7588250" cy="6858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 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780" y="1213865"/>
            <a:ext cx="4824536" cy="4905375"/>
          </a:xfrm>
        </p:spPr>
        <p:txBody>
          <a:bodyPr/>
          <a:lstStyle/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Chapter 4</a:t>
            </a:r>
          </a:p>
          <a:p>
            <a:pPr marL="457200" lvl="1" indent="0">
              <a:buNone/>
              <a:defRPr/>
            </a:pPr>
            <a:endParaRPr lang="en-US" sz="4400" dirty="0">
              <a:solidFill>
                <a:schemeClr val="tx2"/>
              </a:solidFill>
              <a:latin typeface="B Frutiger Bold" pitchFamily="-124" charset="0"/>
            </a:endParaRPr>
          </a:p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Transform and</a:t>
            </a:r>
          </a:p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               Conquer</a:t>
            </a:r>
          </a:p>
          <a:p>
            <a:pPr marL="457200" lvl="1" indent="0">
              <a:buNone/>
              <a:defRPr/>
            </a:pPr>
            <a:r>
              <a:rPr lang="en-US" sz="1800" dirty="0"/>
              <a:t> </a:t>
            </a:r>
          </a:p>
        </p:txBody>
      </p:sp>
      <p:pic>
        <p:nvPicPr>
          <p:cNvPr id="16389" name="Picture 6" descr="CCF06012012_00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533400"/>
            <a:ext cx="466725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16632"/>
            <a:ext cx="10225136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Dictionary Operations on Binary Search Trees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820" y="897457"/>
            <a:ext cx="10585176" cy="1262568"/>
          </a:xfrm>
        </p:spPr>
        <p:txBody>
          <a:bodyPr>
            <a:normAutofit fontScale="92500" lnSpcReduction="10000"/>
          </a:bodyPr>
          <a:lstStyle/>
          <a:p>
            <a:pPr marL="114300" lvl="1" indent="0">
              <a:lnSpc>
                <a:spcPct val="110000"/>
              </a:lnSpc>
              <a:buNone/>
              <a:defRPr/>
            </a:pPr>
            <a:r>
              <a:rPr lang="en-US" sz="2400" dirty="0"/>
              <a:t>Deleting key at a node with two children – replace the node with the node of in-order successor. </a:t>
            </a:r>
          </a:p>
          <a:p>
            <a:pPr marL="114300" lvl="1" indent="0">
              <a:lnSpc>
                <a:spcPct val="110000"/>
              </a:lnSpc>
              <a:buNone/>
              <a:defRPr/>
            </a:pPr>
            <a:r>
              <a:rPr lang="en-US" sz="2200" dirty="0">
                <a:cs typeface="Times New Roman" pitchFamily="18" charset="0"/>
              </a:rPr>
              <a:t> Example: deleting 5</a:t>
            </a: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B4B07-CAEA-4340-9E36-C9A8861CD81D}"/>
              </a:ext>
            </a:extLst>
          </p:cNvPr>
          <p:cNvSpPr/>
          <p:nvPr/>
        </p:nvSpPr>
        <p:spPr>
          <a:xfrm>
            <a:off x="1580225" y="2461087"/>
            <a:ext cx="8596326" cy="3302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D982E4-1A5F-41BC-86A4-2B34CF25DEA3}"/>
              </a:ext>
            </a:extLst>
          </p:cNvPr>
          <p:cNvSpPr/>
          <p:nvPr/>
        </p:nvSpPr>
        <p:spPr>
          <a:xfrm>
            <a:off x="3772660" y="324821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B5569-4EE5-4D34-A46F-ADED1952704A}"/>
              </a:ext>
            </a:extLst>
          </p:cNvPr>
          <p:cNvSpPr txBox="1"/>
          <p:nvPr/>
        </p:nvSpPr>
        <p:spPr>
          <a:xfrm>
            <a:off x="3739481" y="420159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1C8083-579D-4EE5-9AB4-1762119314A3}"/>
              </a:ext>
            </a:extLst>
          </p:cNvPr>
          <p:cNvSpPr/>
          <p:nvPr/>
        </p:nvSpPr>
        <p:spPr>
          <a:xfrm>
            <a:off x="4192185" y="375039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FE40BC-B279-4BE4-9CF0-BD7B8DD07142}"/>
              </a:ext>
            </a:extLst>
          </p:cNvPr>
          <p:cNvSpPr/>
          <p:nvPr/>
        </p:nvSpPr>
        <p:spPr>
          <a:xfrm>
            <a:off x="3169910" y="477330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CC487D-DD33-4D2D-8419-96CB1F76B3B9}"/>
              </a:ext>
            </a:extLst>
          </p:cNvPr>
          <p:cNvSpPr/>
          <p:nvPr/>
        </p:nvSpPr>
        <p:spPr>
          <a:xfrm>
            <a:off x="2327643" y="476638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4730C4-8778-4732-8DD3-F44475812F93}"/>
              </a:ext>
            </a:extLst>
          </p:cNvPr>
          <p:cNvSpPr/>
          <p:nvPr/>
        </p:nvSpPr>
        <p:spPr>
          <a:xfrm>
            <a:off x="2774383" y="424224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48B4BB-5CF7-4270-87BA-EDD075764D5D}"/>
              </a:ext>
            </a:extLst>
          </p:cNvPr>
          <p:cNvSpPr/>
          <p:nvPr/>
        </p:nvSpPr>
        <p:spPr>
          <a:xfrm>
            <a:off x="3277107" y="3728676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4E0E1B-9EDC-4246-9226-B420E83954DC}"/>
              </a:ext>
            </a:extLst>
          </p:cNvPr>
          <p:cNvCxnSpPr>
            <a:cxnSpLocks/>
          </p:cNvCxnSpPr>
          <p:nvPr/>
        </p:nvCxnSpPr>
        <p:spPr>
          <a:xfrm flipH="1">
            <a:off x="3509004" y="3476681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B31B74-F1BC-44C2-A683-E795C16FF143}"/>
              </a:ext>
            </a:extLst>
          </p:cNvPr>
          <p:cNvCxnSpPr>
            <a:cxnSpLocks/>
          </p:cNvCxnSpPr>
          <p:nvPr/>
        </p:nvCxnSpPr>
        <p:spPr>
          <a:xfrm flipH="1">
            <a:off x="3026576" y="3975554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D68951-794C-43A6-BCD7-0B6C2E434DE6}"/>
              </a:ext>
            </a:extLst>
          </p:cNvPr>
          <p:cNvCxnSpPr>
            <a:cxnSpLocks/>
          </p:cNvCxnSpPr>
          <p:nvPr/>
        </p:nvCxnSpPr>
        <p:spPr>
          <a:xfrm flipH="1">
            <a:off x="2559975" y="4478623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9F5CF3-7E62-4900-A921-56A23339758F}"/>
              </a:ext>
            </a:extLst>
          </p:cNvPr>
          <p:cNvCxnSpPr>
            <a:cxnSpLocks/>
          </p:cNvCxnSpPr>
          <p:nvPr/>
        </p:nvCxnSpPr>
        <p:spPr>
          <a:xfrm>
            <a:off x="3017915" y="4494257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29B0C5-7BE9-49DB-9D1C-A6EA1FAB4BDE}"/>
              </a:ext>
            </a:extLst>
          </p:cNvPr>
          <p:cNvCxnSpPr>
            <a:cxnSpLocks/>
          </p:cNvCxnSpPr>
          <p:nvPr/>
        </p:nvCxnSpPr>
        <p:spPr>
          <a:xfrm>
            <a:off x="3984437" y="3492315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DBE69-F04C-412D-B7EC-ED8E142D3087}"/>
              </a:ext>
            </a:extLst>
          </p:cNvPr>
          <p:cNvSpPr txBox="1"/>
          <p:nvPr/>
        </p:nvSpPr>
        <p:spPr>
          <a:xfrm>
            <a:off x="3266223" y="367431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BAE45-192E-4069-8600-DA3260ACE4DC}"/>
              </a:ext>
            </a:extLst>
          </p:cNvPr>
          <p:cNvSpPr txBox="1"/>
          <p:nvPr/>
        </p:nvSpPr>
        <p:spPr>
          <a:xfrm>
            <a:off x="2765722" y="418201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290CC-6CA1-4736-AF0D-5B086B77A1C2}"/>
              </a:ext>
            </a:extLst>
          </p:cNvPr>
          <p:cNvSpPr txBox="1"/>
          <p:nvPr/>
        </p:nvSpPr>
        <p:spPr>
          <a:xfrm>
            <a:off x="3158453" y="471927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975EF9-4379-424B-9239-5186D24086F3}"/>
              </a:ext>
            </a:extLst>
          </p:cNvPr>
          <p:cNvSpPr txBox="1"/>
          <p:nvPr/>
        </p:nvSpPr>
        <p:spPr>
          <a:xfrm>
            <a:off x="2327525" y="47152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C5AADF-4623-4AE8-995F-D9CB021376BE}"/>
              </a:ext>
            </a:extLst>
          </p:cNvPr>
          <p:cNvSpPr txBox="1"/>
          <p:nvPr/>
        </p:nvSpPr>
        <p:spPr>
          <a:xfrm>
            <a:off x="4171871" y="370974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18BF92-3E2A-420B-B720-EEAF82E6CFBF}"/>
              </a:ext>
            </a:extLst>
          </p:cNvPr>
          <p:cNvSpPr/>
          <p:nvPr/>
        </p:nvSpPr>
        <p:spPr>
          <a:xfrm>
            <a:off x="7877116" y="323236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FB5429-8A93-4021-8F49-C283A46BA385}"/>
              </a:ext>
            </a:extLst>
          </p:cNvPr>
          <p:cNvSpPr txBox="1"/>
          <p:nvPr/>
        </p:nvSpPr>
        <p:spPr>
          <a:xfrm>
            <a:off x="7378711" y="366759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38E3C4-756C-4629-A892-DD1724282C83}"/>
              </a:ext>
            </a:extLst>
          </p:cNvPr>
          <p:cNvSpPr/>
          <p:nvPr/>
        </p:nvSpPr>
        <p:spPr>
          <a:xfrm>
            <a:off x="8296641" y="373454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A6911A-71E9-428A-A28F-DDAA5E4C150A}"/>
              </a:ext>
            </a:extLst>
          </p:cNvPr>
          <p:cNvSpPr/>
          <p:nvPr/>
        </p:nvSpPr>
        <p:spPr>
          <a:xfrm>
            <a:off x="6432099" y="475053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98B2B9-DF2B-4A28-98B8-0516669BE7C7}"/>
              </a:ext>
            </a:extLst>
          </p:cNvPr>
          <p:cNvSpPr/>
          <p:nvPr/>
        </p:nvSpPr>
        <p:spPr>
          <a:xfrm>
            <a:off x="6878839" y="422639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B746F7-82E1-4FDE-AC99-E564D9772A12}"/>
              </a:ext>
            </a:extLst>
          </p:cNvPr>
          <p:cNvSpPr/>
          <p:nvPr/>
        </p:nvSpPr>
        <p:spPr>
          <a:xfrm>
            <a:off x="7381563" y="371282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7CDEBA-F546-45D6-92E0-C5EDA771DA4A}"/>
              </a:ext>
            </a:extLst>
          </p:cNvPr>
          <p:cNvCxnSpPr>
            <a:cxnSpLocks/>
          </p:cNvCxnSpPr>
          <p:nvPr/>
        </p:nvCxnSpPr>
        <p:spPr>
          <a:xfrm flipH="1">
            <a:off x="7613460" y="3460830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22AC55-FA53-4333-B687-2028AEB782F3}"/>
              </a:ext>
            </a:extLst>
          </p:cNvPr>
          <p:cNvCxnSpPr>
            <a:cxnSpLocks/>
          </p:cNvCxnSpPr>
          <p:nvPr/>
        </p:nvCxnSpPr>
        <p:spPr>
          <a:xfrm flipH="1">
            <a:off x="7131032" y="3959703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E3722C-11FF-4AAD-A1E9-A5836FD94169}"/>
              </a:ext>
            </a:extLst>
          </p:cNvPr>
          <p:cNvCxnSpPr>
            <a:cxnSpLocks/>
          </p:cNvCxnSpPr>
          <p:nvPr/>
        </p:nvCxnSpPr>
        <p:spPr>
          <a:xfrm flipH="1">
            <a:off x="6664431" y="4462772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C38F53-3BC4-4601-BB39-68D9B2BAD918}"/>
              </a:ext>
            </a:extLst>
          </p:cNvPr>
          <p:cNvCxnSpPr>
            <a:cxnSpLocks/>
          </p:cNvCxnSpPr>
          <p:nvPr/>
        </p:nvCxnSpPr>
        <p:spPr>
          <a:xfrm>
            <a:off x="8088893" y="3476464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296BE48-66B8-40D3-BD8B-8656037DEE48}"/>
              </a:ext>
            </a:extLst>
          </p:cNvPr>
          <p:cNvSpPr txBox="1"/>
          <p:nvPr/>
        </p:nvSpPr>
        <p:spPr>
          <a:xfrm>
            <a:off x="6870178" y="416616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CE6A6D-8F74-4083-BFB9-FF377133AC81}"/>
              </a:ext>
            </a:extLst>
          </p:cNvPr>
          <p:cNvSpPr txBox="1"/>
          <p:nvPr/>
        </p:nvSpPr>
        <p:spPr>
          <a:xfrm>
            <a:off x="6431981" y="469941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D0C283-0FFB-4D80-9BB0-9F3D4392987A}"/>
              </a:ext>
            </a:extLst>
          </p:cNvPr>
          <p:cNvSpPr txBox="1"/>
          <p:nvPr/>
        </p:nvSpPr>
        <p:spPr>
          <a:xfrm>
            <a:off x="7877116" y="316691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CF1F0A-27BF-4916-93BD-5E6648D11622}"/>
              </a:ext>
            </a:extLst>
          </p:cNvPr>
          <p:cNvSpPr txBox="1"/>
          <p:nvPr/>
        </p:nvSpPr>
        <p:spPr>
          <a:xfrm>
            <a:off x="8218808" y="3683146"/>
            <a:ext cx="4240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6559E34-D645-4E0F-9DDE-7BE73A7B886E}"/>
              </a:ext>
            </a:extLst>
          </p:cNvPr>
          <p:cNvSpPr/>
          <p:nvPr/>
        </p:nvSpPr>
        <p:spPr>
          <a:xfrm>
            <a:off x="5349394" y="3960728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7DB8FE-516D-4E34-A572-B56E852BF187}"/>
              </a:ext>
            </a:extLst>
          </p:cNvPr>
          <p:cNvSpPr txBox="1"/>
          <p:nvPr/>
        </p:nvSpPr>
        <p:spPr>
          <a:xfrm>
            <a:off x="3771477" y="319361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A2F35C4-4851-4DA7-A26E-ACA95E02ECE6}"/>
              </a:ext>
            </a:extLst>
          </p:cNvPr>
          <p:cNvSpPr/>
          <p:nvPr/>
        </p:nvSpPr>
        <p:spPr>
          <a:xfrm>
            <a:off x="3750938" y="422639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48F647-B2B8-44FD-A335-0FA5D82198B3}"/>
              </a:ext>
            </a:extLst>
          </p:cNvPr>
          <p:cNvCxnSpPr>
            <a:cxnSpLocks/>
          </p:cNvCxnSpPr>
          <p:nvPr/>
        </p:nvCxnSpPr>
        <p:spPr>
          <a:xfrm>
            <a:off x="3523200" y="3978289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A6F8804-2FB4-44D7-9005-CF58859902E9}"/>
              </a:ext>
            </a:extLst>
          </p:cNvPr>
          <p:cNvSpPr/>
          <p:nvPr/>
        </p:nvSpPr>
        <p:spPr>
          <a:xfrm>
            <a:off x="4602081" y="423311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697AFCD-571D-4D7B-807F-58EA861960E9}"/>
              </a:ext>
            </a:extLst>
          </p:cNvPr>
          <p:cNvCxnSpPr>
            <a:cxnSpLocks/>
          </p:cNvCxnSpPr>
          <p:nvPr/>
        </p:nvCxnSpPr>
        <p:spPr>
          <a:xfrm>
            <a:off x="4400549" y="3991188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9E20882-A3CE-4190-8AB9-B966FDEF5748}"/>
              </a:ext>
            </a:extLst>
          </p:cNvPr>
          <p:cNvSpPr txBox="1"/>
          <p:nvPr/>
        </p:nvSpPr>
        <p:spPr>
          <a:xfrm>
            <a:off x="4532533" y="4187403"/>
            <a:ext cx="4240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AC1BFA-ED4A-4EA6-8593-CDD5B614E380}"/>
              </a:ext>
            </a:extLst>
          </p:cNvPr>
          <p:cNvSpPr txBox="1"/>
          <p:nvPr/>
        </p:nvSpPr>
        <p:spPr>
          <a:xfrm>
            <a:off x="7225110" y="470988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C202228-A38D-4450-9FC0-9D816949F1CD}"/>
              </a:ext>
            </a:extLst>
          </p:cNvPr>
          <p:cNvSpPr/>
          <p:nvPr/>
        </p:nvSpPr>
        <p:spPr>
          <a:xfrm>
            <a:off x="7238141" y="476638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82BB96-0E14-4C7D-8079-8047A1CFB07E}"/>
              </a:ext>
            </a:extLst>
          </p:cNvPr>
          <p:cNvCxnSpPr>
            <a:cxnSpLocks/>
          </p:cNvCxnSpPr>
          <p:nvPr/>
        </p:nvCxnSpPr>
        <p:spPr>
          <a:xfrm>
            <a:off x="7095514" y="4495009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490AB6F-C2BE-4642-9C35-E6284E6F7C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7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397">
        <p:fade/>
      </p:transition>
    </mc:Choice>
    <mc:Fallback>
      <p:transition spd="med" advTm="373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277605"/>
            <a:ext cx="8458200" cy="8382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/>
              <a:t>Balanced Search Trees 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3852" y="1143000"/>
            <a:ext cx="10225136" cy="5598368"/>
          </a:xfrm>
        </p:spPr>
        <p:txBody>
          <a:bodyPr vert="horz" lIns="92075" tIns="46038" rIns="92075" bIns="46038" rtlCol="0">
            <a:normAutofit/>
          </a:bodyPr>
          <a:lstStyle/>
          <a:p>
            <a:pPr marL="0" indent="0">
              <a:buNone/>
              <a:defRPr/>
            </a:pPr>
            <a:r>
              <a:rPr lang="en-US" dirty="0"/>
              <a:t>Attractiveness of </a:t>
            </a:r>
            <a:r>
              <a:rPr lang="en-US" i="1" dirty="0"/>
              <a:t>binary search tree </a:t>
            </a:r>
            <a:r>
              <a:rPr lang="en-US" dirty="0"/>
              <a:t>is marred by the bad (linear) worst-case efficiency.  Two ideas to overcome it are:</a:t>
            </a:r>
            <a:br>
              <a:rPr lang="en-US" dirty="0"/>
            </a:br>
            <a:endParaRPr lang="en-US" dirty="0"/>
          </a:p>
          <a:p>
            <a:pPr marL="0" indent="0">
              <a:buFont typeface="Monotype Sorts" pitchFamily="2" charset="2"/>
              <a:buChar char="b"/>
              <a:defRPr/>
            </a:pPr>
            <a:r>
              <a:rPr lang="en-US" dirty="0"/>
              <a:t>  to rebalance binary search tree when a new insertion</a:t>
            </a:r>
            <a:br>
              <a:rPr lang="en-US" dirty="0"/>
            </a:br>
            <a:r>
              <a:rPr lang="en-US" dirty="0"/>
              <a:t>    makes the tree “too unbalanced”</a:t>
            </a:r>
          </a:p>
          <a:p>
            <a:pPr lvl="1">
              <a:defRPr/>
            </a:pPr>
            <a:r>
              <a:rPr lang="en-US" sz="2400" dirty="0"/>
              <a:t> </a:t>
            </a:r>
            <a:r>
              <a:rPr lang="en-US" sz="2400" i="1" dirty="0"/>
              <a:t>AVL trees</a:t>
            </a:r>
            <a:endParaRPr lang="en-US" sz="2400" dirty="0"/>
          </a:p>
          <a:p>
            <a:pPr lvl="1">
              <a:defRPr/>
            </a:pPr>
            <a:r>
              <a:rPr lang="en-US" sz="2400" dirty="0"/>
              <a:t> </a:t>
            </a:r>
            <a:r>
              <a:rPr lang="en-US" sz="2400" i="1" dirty="0"/>
              <a:t>red-black trees</a:t>
            </a:r>
            <a:br>
              <a:rPr lang="en-US" sz="2400" dirty="0"/>
            </a:br>
            <a:endParaRPr lang="en-US" sz="2400" dirty="0"/>
          </a:p>
          <a:p>
            <a:pPr marL="0" indent="0">
              <a:buFont typeface="Monotype Sorts" pitchFamily="2" charset="2"/>
              <a:buChar char="b"/>
              <a:defRPr/>
            </a:pPr>
            <a:r>
              <a:rPr lang="en-US" dirty="0"/>
              <a:t>   to allow more than one key per node of a search tree</a:t>
            </a:r>
          </a:p>
          <a:p>
            <a:pPr lvl="1">
              <a:defRPr/>
            </a:pPr>
            <a:r>
              <a:rPr lang="en-US" sz="2400" dirty="0"/>
              <a:t> </a:t>
            </a:r>
            <a:r>
              <a:rPr lang="en-US" sz="2400" i="1" dirty="0"/>
              <a:t>2-3 trees</a:t>
            </a:r>
            <a:endParaRPr lang="en-US" sz="2400" dirty="0"/>
          </a:p>
          <a:p>
            <a:pPr lvl="1">
              <a:defRPr/>
            </a:pPr>
            <a:r>
              <a:rPr lang="en-US" sz="2400" dirty="0"/>
              <a:t> </a:t>
            </a:r>
            <a:r>
              <a:rPr lang="en-US" sz="2400" i="1" dirty="0"/>
              <a:t>2-3-4 trees</a:t>
            </a:r>
            <a:endParaRPr lang="en-US" sz="2400" dirty="0"/>
          </a:p>
          <a:p>
            <a:pPr lvl="1">
              <a:defRPr/>
            </a:pPr>
            <a:r>
              <a:rPr lang="en-US" sz="2400" dirty="0"/>
              <a:t> </a:t>
            </a:r>
            <a:r>
              <a:rPr lang="en-US" sz="2400" i="1" dirty="0"/>
              <a:t>B-trees</a:t>
            </a:r>
            <a:br>
              <a:rPr lang="en-US" sz="2400" dirty="0"/>
            </a:br>
            <a:r>
              <a:rPr lang="en-US" dirty="0"/>
              <a:t>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FD24FF4-FF93-D846-943B-E90651564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675">
        <p:fade/>
      </p:transition>
    </mc:Choice>
    <mc:Fallback>
      <p:transition spd="med" advTm="696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ChangeArrowheads="1"/>
          </p:cNvSpPr>
          <p:nvPr/>
        </p:nvSpPr>
        <p:spPr bwMode="auto">
          <a:xfrm>
            <a:off x="2208212" y="2667000"/>
            <a:ext cx="8229600" cy="304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Balanced Trees:  AVL trees</a:t>
            </a:r>
          </a:p>
        </p:txBody>
      </p:sp>
      <p:sp>
        <p:nvSpPr>
          <p:cNvPr id="438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53852" y="1266826"/>
            <a:ext cx="10441160" cy="4905375"/>
          </a:xfrm>
        </p:spPr>
        <p:txBody>
          <a:bodyPr/>
          <a:lstStyle/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u="sng" dirty="0"/>
              <a:t>Definition</a:t>
            </a:r>
            <a:r>
              <a:rPr lang="en-US" dirty="0"/>
              <a:t>   An </a:t>
            </a:r>
            <a:r>
              <a:rPr lang="en-US" i="1" dirty="0"/>
              <a:t>AVL tree</a:t>
            </a:r>
            <a:r>
              <a:rPr lang="en-US" dirty="0"/>
              <a:t> is a binary search tree, in which, for every node, the difference between the heights of its left and right subtrees, called the </a:t>
            </a:r>
            <a:r>
              <a:rPr lang="en-US" i="1" dirty="0"/>
              <a:t>balance factor</a:t>
            </a:r>
            <a:r>
              <a:rPr lang="en-US" dirty="0"/>
              <a:t>, is at most 1 (with the height of an empty tree defined as -1)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dirty="0"/>
          </a:p>
        </p:txBody>
      </p:sp>
      <p:pic>
        <p:nvPicPr>
          <p:cNvPr id="32773" name="Picture 4" descr="Fig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2412" y="2667001"/>
            <a:ext cx="9144000" cy="3070225"/>
          </a:xfrm>
        </p:spPr>
      </p:pic>
      <p:sp>
        <p:nvSpPr>
          <p:cNvPr id="438277" name="Text Box 5"/>
          <p:cNvSpPr txBox="1">
            <a:spLocks noChangeArrowheads="1"/>
          </p:cNvSpPr>
          <p:nvPr/>
        </p:nvSpPr>
        <p:spPr bwMode="auto">
          <a:xfrm>
            <a:off x="2464432" y="5862138"/>
            <a:ext cx="7620000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Tree (a) is an AVL tree; tree (b) is not an AVL tree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52CE901-A105-4CC4-806E-106074B45D79}"/>
              </a:ext>
            </a:extLst>
          </p:cNvPr>
          <p:cNvSpPr/>
          <p:nvPr/>
        </p:nvSpPr>
        <p:spPr>
          <a:xfrm>
            <a:off x="8110636" y="2747579"/>
            <a:ext cx="432048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F502C3-9A19-894C-8FE7-D8E907911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7767">
        <p:fade/>
      </p:transition>
    </mc:Choice>
    <mc:Fallback>
      <p:transition spd="med" advTm="677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Rotations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7196" y="980728"/>
            <a:ext cx="7681472" cy="547260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  <a:defRPr/>
            </a:pPr>
            <a:r>
              <a:rPr lang="en-US" sz="2000" dirty="0"/>
              <a:t>If a key insertion violates the balance requirement at some node, the sub-tree rooted at that node is transformed via one of the four </a:t>
            </a:r>
            <a:r>
              <a:rPr lang="en-US" sz="2000" i="1" dirty="0"/>
              <a:t>rotations.  </a:t>
            </a:r>
            <a:r>
              <a:rPr lang="en-US" sz="2000" dirty="0"/>
              <a:t>(The rotation is always performed for a subtree rooted at an “unbalanced” node closest to the new leaf.)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To re-balance an AVL tree, we travel up the tree from the newly inserted node until we find the first node such that its balance factor is -2 or 2. We label the node with X.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Check heights of the two sub-trees of X, and label the root of the higher sub-tree as Y.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Check heights of the two sub-trees of Y, and label the root of the higher sub-tree as Z.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Then choose the type of rotation based on the left-right relationships of X-Y-Z.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There are four types of rotations: single L-rotation, single R-rotation, double LR rotation, double RL rotation.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3"/>
          </p:nvPr>
        </p:nvSpPr>
        <p:spPr>
          <a:xfrm>
            <a:off x="6361112" y="4286251"/>
            <a:ext cx="4076700" cy="500063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endParaRPr lang="en-CA" dirty="0"/>
          </a:p>
          <a:p>
            <a:pPr>
              <a:buFont typeface="Monotype Sorts" pitchFamily="2" charset="2"/>
              <a:buNone/>
              <a:defRPr/>
            </a:pPr>
            <a:endParaRPr lang="en-CA" dirty="0"/>
          </a:p>
          <a:p>
            <a:pPr>
              <a:buFont typeface="Monotype Sorts" pitchFamily="2" charset="2"/>
              <a:buNone/>
              <a:defRPr/>
            </a:pPr>
            <a:endParaRPr lang="en-CA" dirty="0"/>
          </a:p>
          <a:p>
            <a:pPr>
              <a:buFont typeface="Monotype Sorts" pitchFamily="2" charset="2"/>
              <a:buNone/>
              <a:defRPr/>
            </a:pPr>
            <a:endParaRPr lang="en-CA" dirty="0"/>
          </a:p>
          <a:p>
            <a:pPr>
              <a:buFont typeface="Monotype Sorts" pitchFamily="2" charset="2"/>
              <a:buNone/>
              <a:defRPr/>
            </a:pPr>
            <a:endParaRPr lang="en-CA" dirty="0"/>
          </a:p>
          <a:p>
            <a:pPr>
              <a:buFont typeface="Monotype Sorts" pitchFamily="2" charset="2"/>
              <a:buNone/>
              <a:defRPr/>
            </a:pPr>
            <a:endParaRPr lang="en-CA" dirty="0"/>
          </a:p>
        </p:txBody>
      </p:sp>
      <p:pic>
        <p:nvPicPr>
          <p:cNvPr id="3" name="Picture 2" descr="A picture containing scissors, watch, hard disc, tool&#10;&#10;Description automatically generated">
            <a:extLst>
              <a:ext uri="{FF2B5EF4-FFF2-40B4-BE49-F238E27FC236}">
                <a16:creationId xmlns:a16="http://schemas.microsoft.com/office/drawing/2014/main" id="{8FE2EE17-C458-491D-ADA3-5942C8412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87" y="2752512"/>
            <a:ext cx="3043923" cy="2620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CDAAF0-6839-4566-B23F-D8DB55C5C057}"/>
              </a:ext>
            </a:extLst>
          </p:cNvPr>
          <p:cNvSpPr txBox="1"/>
          <p:nvPr/>
        </p:nvSpPr>
        <p:spPr>
          <a:xfrm>
            <a:off x="9878035" y="3103883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97D8A-A6D6-4822-A8DC-6C31F4B99253}"/>
              </a:ext>
            </a:extLst>
          </p:cNvPr>
          <p:cNvSpPr txBox="1"/>
          <p:nvPr/>
        </p:nvSpPr>
        <p:spPr>
          <a:xfrm>
            <a:off x="9334772" y="3682541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D45BD-568E-42FB-B188-F3FFAF8FF570}"/>
              </a:ext>
            </a:extLst>
          </p:cNvPr>
          <p:cNvSpPr txBox="1"/>
          <p:nvPr/>
        </p:nvSpPr>
        <p:spPr>
          <a:xfrm>
            <a:off x="10551515" y="4286628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B46F3E-2E2F-42B7-B993-9FE3553E6137}"/>
              </a:ext>
            </a:extLst>
          </p:cNvPr>
          <p:cNvSpPr/>
          <p:nvPr/>
        </p:nvSpPr>
        <p:spPr>
          <a:xfrm>
            <a:off x="9878035" y="4841318"/>
            <a:ext cx="36644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D5435EF-935A-6945-AB1E-2797A8C98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3285">
        <p:fade/>
      </p:transition>
    </mc:Choice>
    <mc:Fallback>
      <p:transition spd="med" advTm="1132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20" y="111077"/>
            <a:ext cx="9505056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CA" dirty="0"/>
              <a:t>Four Types of Rotations (Simplest Cases)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2444" y="976312"/>
            <a:ext cx="5434184" cy="4905375"/>
          </a:xfrm>
        </p:spPr>
        <p:txBody>
          <a:bodyPr/>
          <a:lstStyle/>
          <a:p>
            <a:pPr>
              <a:buFont typeface="Monotype Sorts" pitchFamily="2" charset="2"/>
              <a:buChar char="b"/>
              <a:defRPr/>
            </a:pPr>
            <a:endParaRPr lang="en-CA" dirty="0"/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24039CAB-3C63-4F73-AD78-B3A42C4AD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49" y="976312"/>
            <a:ext cx="7630590" cy="572056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CD5D896-8809-4079-9364-89CCD68D4D23}"/>
              </a:ext>
            </a:extLst>
          </p:cNvPr>
          <p:cNvSpPr txBox="1"/>
          <p:nvPr/>
        </p:nvSpPr>
        <p:spPr>
          <a:xfrm>
            <a:off x="5014292" y="2044260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E63C6E-1963-4CDC-B6FA-CF478D0E85C5}"/>
              </a:ext>
            </a:extLst>
          </p:cNvPr>
          <p:cNvSpPr txBox="1"/>
          <p:nvPr/>
        </p:nvSpPr>
        <p:spPr>
          <a:xfrm>
            <a:off x="5334272" y="1574971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B992AC-1C8A-4314-BAAA-84F93B1F4FCC}"/>
              </a:ext>
            </a:extLst>
          </p:cNvPr>
          <p:cNvSpPr txBox="1"/>
          <p:nvPr/>
        </p:nvSpPr>
        <p:spPr>
          <a:xfrm>
            <a:off x="5720301" y="1206150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</a:p>
        </p:txBody>
      </p: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DD7641FD-0E52-4CC7-9661-A9775837D6DC}"/>
              </a:ext>
            </a:extLst>
          </p:cNvPr>
          <p:cNvSpPr/>
          <p:nvPr/>
        </p:nvSpPr>
        <p:spPr>
          <a:xfrm>
            <a:off x="5928738" y="1816043"/>
            <a:ext cx="590135" cy="276999"/>
          </a:xfrm>
          <a:prstGeom prst="curved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AC6E68-EB86-407C-8B5E-0928220D0563}"/>
              </a:ext>
            </a:extLst>
          </p:cNvPr>
          <p:cNvSpPr txBox="1"/>
          <p:nvPr/>
        </p:nvSpPr>
        <p:spPr>
          <a:xfrm>
            <a:off x="5763341" y="2457166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AE4FD6-213D-49B6-B33B-B5CF32CEF440}"/>
              </a:ext>
            </a:extLst>
          </p:cNvPr>
          <p:cNvSpPr txBox="1"/>
          <p:nvPr/>
        </p:nvSpPr>
        <p:spPr>
          <a:xfrm>
            <a:off x="6099668" y="2821795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3A1299-CE20-41BC-BE74-44F6AA960253}"/>
              </a:ext>
            </a:extLst>
          </p:cNvPr>
          <p:cNvSpPr txBox="1"/>
          <p:nvPr/>
        </p:nvSpPr>
        <p:spPr>
          <a:xfrm>
            <a:off x="6506919" y="3172161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sp>
        <p:nvSpPr>
          <p:cNvPr id="47" name="Arrow: Curved Up 46">
            <a:extLst>
              <a:ext uri="{FF2B5EF4-FFF2-40B4-BE49-F238E27FC236}">
                <a16:creationId xmlns:a16="http://schemas.microsoft.com/office/drawing/2014/main" id="{3B61371E-280D-44E4-9C16-B62E00B813D1}"/>
              </a:ext>
            </a:extLst>
          </p:cNvPr>
          <p:cNvSpPr/>
          <p:nvPr/>
        </p:nvSpPr>
        <p:spPr>
          <a:xfrm rot="10800000">
            <a:off x="5302324" y="3098793"/>
            <a:ext cx="626414" cy="276997"/>
          </a:xfrm>
          <a:prstGeom prst="curved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40D7FD-4D36-4C48-B0CC-751F687150E8}"/>
              </a:ext>
            </a:extLst>
          </p:cNvPr>
          <p:cNvSpPr txBox="1"/>
          <p:nvPr/>
        </p:nvSpPr>
        <p:spPr>
          <a:xfrm>
            <a:off x="5638455" y="3678690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9F2CD2-A42C-4145-BC19-87E77A405C22}"/>
              </a:ext>
            </a:extLst>
          </p:cNvPr>
          <p:cNvSpPr txBox="1"/>
          <p:nvPr/>
        </p:nvSpPr>
        <p:spPr>
          <a:xfrm>
            <a:off x="5233475" y="4077433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F8CD6A-F919-4802-B049-9DB7FF77537E}"/>
              </a:ext>
            </a:extLst>
          </p:cNvPr>
          <p:cNvSpPr txBox="1"/>
          <p:nvPr/>
        </p:nvSpPr>
        <p:spPr>
          <a:xfrm>
            <a:off x="6054019" y="4528266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sp>
        <p:nvSpPr>
          <p:cNvPr id="65" name="Arrow: Curved Up 64">
            <a:extLst>
              <a:ext uri="{FF2B5EF4-FFF2-40B4-BE49-F238E27FC236}">
                <a16:creationId xmlns:a16="http://schemas.microsoft.com/office/drawing/2014/main" id="{AC142320-FC77-4D28-8198-3E72D0ECCE52}"/>
              </a:ext>
            </a:extLst>
          </p:cNvPr>
          <p:cNvSpPr/>
          <p:nvPr/>
        </p:nvSpPr>
        <p:spPr>
          <a:xfrm rot="10800000">
            <a:off x="5077578" y="4454934"/>
            <a:ext cx="626414" cy="276997"/>
          </a:xfrm>
          <a:prstGeom prst="curved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F0DAB4-AC20-4BB8-8D87-3635393BB103}"/>
              </a:ext>
            </a:extLst>
          </p:cNvPr>
          <p:cNvSpPr txBox="1"/>
          <p:nvPr/>
        </p:nvSpPr>
        <p:spPr>
          <a:xfrm>
            <a:off x="5225134" y="5056074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003753-FD34-43FC-B8C1-DF64BD1DCBBB}"/>
              </a:ext>
            </a:extLst>
          </p:cNvPr>
          <p:cNvSpPr txBox="1"/>
          <p:nvPr/>
        </p:nvSpPr>
        <p:spPr>
          <a:xfrm>
            <a:off x="5638455" y="5415423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241EA8-96DC-4B90-9D4F-249D12E2395D}"/>
              </a:ext>
            </a:extLst>
          </p:cNvPr>
          <p:cNvSpPr txBox="1"/>
          <p:nvPr/>
        </p:nvSpPr>
        <p:spPr>
          <a:xfrm>
            <a:off x="5362811" y="5812365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sp>
        <p:nvSpPr>
          <p:cNvPr id="73" name="Arrow: Curved Down 72">
            <a:extLst>
              <a:ext uri="{FF2B5EF4-FFF2-40B4-BE49-F238E27FC236}">
                <a16:creationId xmlns:a16="http://schemas.microsoft.com/office/drawing/2014/main" id="{8F849CB0-AA63-4D0B-B555-8F444167A2B6}"/>
              </a:ext>
            </a:extLst>
          </p:cNvPr>
          <p:cNvSpPr/>
          <p:nvPr/>
        </p:nvSpPr>
        <p:spPr>
          <a:xfrm>
            <a:off x="6021667" y="5743187"/>
            <a:ext cx="590135" cy="276999"/>
          </a:xfrm>
          <a:prstGeom prst="curved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A036E6-0AD7-4BC5-941B-15A97C665480}"/>
              </a:ext>
            </a:extLst>
          </p:cNvPr>
          <p:cNvCxnSpPr>
            <a:cxnSpLocks/>
          </p:cNvCxnSpPr>
          <p:nvPr/>
        </p:nvCxnSpPr>
        <p:spPr>
          <a:xfrm flipH="1">
            <a:off x="3913976" y="4048614"/>
            <a:ext cx="207251" cy="16731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9315A2D-57C6-4E5A-8642-5ED7B7719697}"/>
              </a:ext>
            </a:extLst>
          </p:cNvPr>
          <p:cNvSpPr/>
          <p:nvPr/>
        </p:nvSpPr>
        <p:spPr>
          <a:xfrm>
            <a:off x="4082546" y="3792662"/>
            <a:ext cx="289992" cy="288032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AF7B6D-B12A-4B8B-8D79-96546747D77B}"/>
              </a:ext>
            </a:extLst>
          </p:cNvPr>
          <p:cNvSpPr/>
          <p:nvPr/>
        </p:nvSpPr>
        <p:spPr>
          <a:xfrm>
            <a:off x="3662665" y="4143333"/>
            <a:ext cx="289992" cy="288032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BB4D40-F89F-4257-A861-4CA93B0A9EA5}"/>
              </a:ext>
            </a:extLst>
          </p:cNvPr>
          <p:cNvCxnSpPr>
            <a:cxnSpLocks/>
          </p:cNvCxnSpPr>
          <p:nvPr/>
        </p:nvCxnSpPr>
        <p:spPr>
          <a:xfrm flipH="1">
            <a:off x="3481988" y="4371275"/>
            <a:ext cx="207251" cy="16731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AF76E3-EE9E-4C1A-B3EA-FA0BA8D02CE5}"/>
              </a:ext>
            </a:extLst>
          </p:cNvPr>
          <p:cNvSpPr/>
          <p:nvPr/>
        </p:nvSpPr>
        <p:spPr>
          <a:xfrm>
            <a:off x="3218570" y="4497944"/>
            <a:ext cx="289992" cy="288032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6EAB56-9776-4741-8703-03DD6193E94C}"/>
              </a:ext>
            </a:extLst>
          </p:cNvPr>
          <p:cNvSpPr txBox="1"/>
          <p:nvPr/>
        </p:nvSpPr>
        <p:spPr>
          <a:xfrm>
            <a:off x="3199496" y="446545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A214E6-A543-48CE-8465-352B3D6275AD}"/>
              </a:ext>
            </a:extLst>
          </p:cNvPr>
          <p:cNvSpPr txBox="1"/>
          <p:nvPr/>
        </p:nvSpPr>
        <p:spPr>
          <a:xfrm>
            <a:off x="3653790" y="409612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203AEA-3475-43BA-A240-5AB25167E929}"/>
              </a:ext>
            </a:extLst>
          </p:cNvPr>
          <p:cNvSpPr txBox="1"/>
          <p:nvPr/>
        </p:nvSpPr>
        <p:spPr>
          <a:xfrm>
            <a:off x="4090430" y="375201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4AD23-DAC2-4382-8A28-C0F9FFE46ABB}"/>
              </a:ext>
            </a:extLst>
          </p:cNvPr>
          <p:cNvSpPr txBox="1"/>
          <p:nvPr/>
        </p:nvSpPr>
        <p:spPr>
          <a:xfrm>
            <a:off x="3649565" y="541791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3FA044-8AC1-414B-B1F5-CDECE9067A97}"/>
              </a:ext>
            </a:extLst>
          </p:cNvPr>
          <p:cNvSpPr txBox="1"/>
          <p:nvPr/>
        </p:nvSpPr>
        <p:spPr>
          <a:xfrm>
            <a:off x="4078362" y="581079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534B3D9-DC28-449B-B729-D5CC4CF3E642}"/>
              </a:ext>
            </a:extLst>
          </p:cNvPr>
          <p:cNvSpPr/>
          <p:nvPr/>
        </p:nvSpPr>
        <p:spPr>
          <a:xfrm>
            <a:off x="3210953" y="5076157"/>
            <a:ext cx="289992" cy="288032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45AA779-A04B-4158-B997-25907E9B4DE6}"/>
              </a:ext>
            </a:extLst>
          </p:cNvPr>
          <p:cNvSpPr/>
          <p:nvPr/>
        </p:nvSpPr>
        <p:spPr>
          <a:xfrm>
            <a:off x="3662778" y="5463207"/>
            <a:ext cx="289992" cy="288032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4AFBBF4-111F-4B22-8191-5EBAC68CA376}"/>
              </a:ext>
            </a:extLst>
          </p:cNvPr>
          <p:cNvCxnSpPr>
            <a:cxnSpLocks/>
          </p:cNvCxnSpPr>
          <p:nvPr/>
        </p:nvCxnSpPr>
        <p:spPr>
          <a:xfrm flipH="1" flipV="1">
            <a:off x="3484185" y="5333074"/>
            <a:ext cx="205054" cy="18416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7F59101-3A21-4AD7-85EC-9E4E36D76F7A}"/>
              </a:ext>
            </a:extLst>
          </p:cNvPr>
          <p:cNvSpPr/>
          <p:nvPr/>
        </p:nvSpPr>
        <p:spPr>
          <a:xfrm>
            <a:off x="4082546" y="5851440"/>
            <a:ext cx="289992" cy="288032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E50C345-8660-456D-A50B-ACA1179753DA}"/>
              </a:ext>
            </a:extLst>
          </p:cNvPr>
          <p:cNvCxnSpPr>
            <a:cxnSpLocks/>
          </p:cNvCxnSpPr>
          <p:nvPr/>
        </p:nvCxnSpPr>
        <p:spPr>
          <a:xfrm flipH="1" flipV="1">
            <a:off x="3916173" y="5733216"/>
            <a:ext cx="205054" cy="18416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E3FFA99-D6E5-46CF-AB05-E9359591CFCD}"/>
              </a:ext>
            </a:extLst>
          </p:cNvPr>
          <p:cNvSpPr txBox="1"/>
          <p:nvPr/>
        </p:nvSpPr>
        <p:spPr>
          <a:xfrm>
            <a:off x="3199496" y="503550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1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E24F90-A363-074A-9650-A744A8E139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8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7378">
        <p:fade/>
      </p:transition>
    </mc:Choice>
    <mc:Fallback>
      <p:transition spd="med" advTm="1573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9" name="Rectangle 5"/>
          <p:cNvSpPr>
            <a:spLocks noGrp="1" noChangeArrowheads="1"/>
          </p:cNvSpPr>
          <p:nvPr>
            <p:ph type="title"/>
          </p:nvPr>
        </p:nvSpPr>
        <p:spPr>
          <a:xfrm>
            <a:off x="765820" y="111383"/>
            <a:ext cx="9144001" cy="699864"/>
          </a:xfrm>
        </p:spPr>
        <p:txBody>
          <a:bodyPr/>
          <a:lstStyle/>
          <a:p>
            <a:pPr>
              <a:defRPr/>
            </a:pPr>
            <a:r>
              <a:rPr lang="en-US" dirty="0"/>
              <a:t>General Case: Single R-rotation</a:t>
            </a:r>
          </a:p>
        </p:txBody>
      </p:sp>
      <p:pic>
        <p:nvPicPr>
          <p:cNvPr id="35843" name="Picture 4" descr="Chapter06c_23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9112" y="1473696"/>
            <a:ext cx="8610600" cy="3943350"/>
          </a:xfrm>
        </p:spPr>
      </p:pic>
      <p:sp>
        <p:nvSpPr>
          <p:cNvPr id="5" name="TextBox 4"/>
          <p:cNvSpPr txBox="1"/>
          <p:nvPr/>
        </p:nvSpPr>
        <p:spPr>
          <a:xfrm>
            <a:off x="4438228" y="2132857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7786" y="2544923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10036" y="3168372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F0269800-2588-4B1B-A652-78FA336EEEDF}"/>
              </a:ext>
            </a:extLst>
          </p:cNvPr>
          <p:cNvSpPr/>
          <p:nvPr/>
        </p:nvSpPr>
        <p:spPr>
          <a:xfrm>
            <a:off x="3786638" y="3054903"/>
            <a:ext cx="1659702" cy="467708"/>
          </a:xfrm>
          <a:prstGeom prst="curved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9F6D25-943F-2F4B-A769-9ED6C855F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049">
        <p:fade/>
      </p:transition>
    </mc:Choice>
    <mc:Fallback>
      <p:transition spd="med" advTm="380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6327" y="221644"/>
            <a:ext cx="9144001" cy="685536"/>
          </a:xfrm>
        </p:spPr>
        <p:txBody>
          <a:bodyPr/>
          <a:lstStyle/>
          <a:p>
            <a:pPr>
              <a:defRPr/>
            </a:pPr>
            <a:r>
              <a:rPr lang="en-US" dirty="0"/>
              <a:t>General case: Double LR-rotation</a:t>
            </a:r>
          </a:p>
        </p:txBody>
      </p:sp>
      <p:pic>
        <p:nvPicPr>
          <p:cNvPr id="36867" name="Picture 7" descr="Chapter06c_24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2004" y="1070869"/>
            <a:ext cx="7174286" cy="300620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496A0C-A012-4514-8D96-855ADBCB1979}"/>
              </a:ext>
            </a:extLst>
          </p:cNvPr>
          <p:cNvSpPr/>
          <p:nvPr/>
        </p:nvSpPr>
        <p:spPr>
          <a:xfrm>
            <a:off x="2422004" y="4076286"/>
            <a:ext cx="7174286" cy="24589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A002CEDF-26CB-426E-ADC2-A4DCA4A7BDAA}"/>
              </a:ext>
            </a:extLst>
          </p:cNvPr>
          <p:cNvSpPr/>
          <p:nvPr/>
        </p:nvSpPr>
        <p:spPr>
          <a:xfrm rot="10800000">
            <a:off x="3574132" y="2508086"/>
            <a:ext cx="626414" cy="276997"/>
          </a:xfrm>
          <a:prstGeom prst="curved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4323-B651-4953-9DDD-510404F598BA}"/>
              </a:ext>
            </a:extLst>
          </p:cNvPr>
          <p:cNvSpPr txBox="1"/>
          <p:nvPr/>
        </p:nvSpPr>
        <p:spPr>
          <a:xfrm>
            <a:off x="5590356" y="4240761"/>
            <a:ext cx="2616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D16A5-2D40-49D4-A513-E8BA783ADDA7}"/>
              </a:ext>
            </a:extLst>
          </p:cNvPr>
          <p:cNvSpPr txBox="1"/>
          <p:nvPr/>
        </p:nvSpPr>
        <p:spPr>
          <a:xfrm>
            <a:off x="4872977" y="4587997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740AA-B014-4D39-8FFD-F343BA2C0CF0}"/>
              </a:ext>
            </a:extLst>
          </p:cNvPr>
          <p:cNvSpPr txBox="1"/>
          <p:nvPr/>
        </p:nvSpPr>
        <p:spPr>
          <a:xfrm>
            <a:off x="4186265" y="4957329"/>
            <a:ext cx="300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7FA9BFA-DE41-4C35-AAA8-11659C3C4700}"/>
              </a:ext>
            </a:extLst>
          </p:cNvPr>
          <p:cNvSpPr/>
          <p:nvPr/>
        </p:nvSpPr>
        <p:spPr>
          <a:xfrm>
            <a:off x="6091116" y="4859868"/>
            <a:ext cx="556314" cy="1114039"/>
          </a:xfrm>
          <a:prstGeom prst="triangl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D76A57-89AC-4D19-BD80-B7F197287C92}"/>
              </a:ext>
            </a:extLst>
          </p:cNvPr>
          <p:cNvSpPr/>
          <p:nvPr/>
        </p:nvSpPr>
        <p:spPr>
          <a:xfrm>
            <a:off x="5564708" y="4301235"/>
            <a:ext cx="312906" cy="29715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8C7188F-4D53-460D-BFC2-A40D5A4996E5}"/>
              </a:ext>
            </a:extLst>
          </p:cNvPr>
          <p:cNvSpPr/>
          <p:nvPr/>
        </p:nvSpPr>
        <p:spPr>
          <a:xfrm>
            <a:off x="4872977" y="4660173"/>
            <a:ext cx="312906" cy="29715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211DD6-D80F-4F1B-B280-616B32BC6EDD}"/>
              </a:ext>
            </a:extLst>
          </p:cNvPr>
          <p:cNvSpPr/>
          <p:nvPr/>
        </p:nvSpPr>
        <p:spPr>
          <a:xfrm>
            <a:off x="4170704" y="5027846"/>
            <a:ext cx="312906" cy="29715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53E869-9EAA-4261-932F-A77B2F443332}"/>
              </a:ext>
            </a:extLst>
          </p:cNvPr>
          <p:cNvCxnSpPr>
            <a:cxnSpLocks/>
          </p:cNvCxnSpPr>
          <p:nvPr/>
        </p:nvCxnSpPr>
        <p:spPr>
          <a:xfrm flipH="1">
            <a:off x="5191357" y="4500176"/>
            <a:ext cx="370102" cy="22240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7FFBC0-523D-4CED-9684-4A6A32B145F9}"/>
              </a:ext>
            </a:extLst>
          </p:cNvPr>
          <p:cNvCxnSpPr>
            <a:cxnSpLocks/>
          </p:cNvCxnSpPr>
          <p:nvPr/>
        </p:nvCxnSpPr>
        <p:spPr>
          <a:xfrm flipH="1">
            <a:off x="4499171" y="4892956"/>
            <a:ext cx="370102" cy="22240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D8E1EE-AF4E-45A1-AEC2-069D22D1C57E}"/>
                  </a:ext>
                </a:extLst>
              </p:cNvPr>
              <p:cNvSpPr txBox="1"/>
              <p:nvPr/>
            </p:nvSpPr>
            <p:spPr>
              <a:xfrm>
                <a:off x="5351010" y="5527714"/>
                <a:ext cx="46916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D8E1EE-AF4E-45A1-AEC2-069D22D1C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010" y="5527714"/>
                <a:ext cx="4691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A2803A-102F-4781-9BF9-2EDC185D3B18}"/>
                  </a:ext>
                </a:extLst>
              </p:cNvPr>
              <p:cNvSpPr txBox="1"/>
              <p:nvPr/>
            </p:nvSpPr>
            <p:spPr>
              <a:xfrm>
                <a:off x="4583614" y="5903289"/>
                <a:ext cx="46916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A2803A-102F-4781-9BF9-2EDC185D3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614" y="5903289"/>
                <a:ext cx="4691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9E6DD7-DC23-49D2-9A61-18078CDAA398}"/>
                  </a:ext>
                </a:extLst>
              </p:cNvPr>
              <p:cNvSpPr txBox="1"/>
              <p:nvPr/>
            </p:nvSpPr>
            <p:spPr>
              <a:xfrm>
                <a:off x="3618612" y="5882257"/>
                <a:ext cx="46384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9E6DD7-DC23-49D2-9A61-18078CDAA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612" y="5882257"/>
                <a:ext cx="463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E9DA1C-C087-4549-9053-AE0C2AAFDAF1}"/>
                  </a:ext>
                </a:extLst>
              </p:cNvPr>
              <p:cNvSpPr txBox="1"/>
              <p:nvPr/>
            </p:nvSpPr>
            <p:spPr>
              <a:xfrm>
                <a:off x="6184996" y="5423190"/>
                <a:ext cx="46243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E9DA1C-C087-4549-9053-AE0C2AAFD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996" y="5423190"/>
                <a:ext cx="46243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009283-FD7E-4573-9316-39D0907FBC5F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877614" y="4500176"/>
            <a:ext cx="491659" cy="35969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0B93615-F583-456D-9EED-EDA84C72EBE6}"/>
              </a:ext>
            </a:extLst>
          </p:cNvPr>
          <p:cNvSpPr/>
          <p:nvPr/>
        </p:nvSpPr>
        <p:spPr>
          <a:xfrm>
            <a:off x="3574132" y="5475445"/>
            <a:ext cx="438803" cy="813624"/>
          </a:xfrm>
          <a:prstGeom prst="triangl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2ED4890-F201-4E37-BDA7-3916C74E99BB}"/>
              </a:ext>
            </a:extLst>
          </p:cNvPr>
          <p:cNvCxnSpPr>
            <a:cxnSpLocks/>
            <a:stCxn id="22" idx="3"/>
            <a:endCxn id="38" idx="0"/>
          </p:cNvCxnSpPr>
          <p:nvPr/>
        </p:nvCxnSpPr>
        <p:spPr>
          <a:xfrm flipH="1">
            <a:off x="3793534" y="5281485"/>
            <a:ext cx="422994" cy="1939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7C26DD57-5C14-4FC0-91B7-0C78F867A54C}"/>
              </a:ext>
            </a:extLst>
          </p:cNvPr>
          <p:cNvSpPr/>
          <p:nvPr/>
        </p:nvSpPr>
        <p:spPr>
          <a:xfrm>
            <a:off x="4548887" y="5468254"/>
            <a:ext cx="438803" cy="813624"/>
          </a:xfrm>
          <a:prstGeom prst="triangl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66CD8FB3-D87E-46C6-85EC-E3CFFA6F0ABA}"/>
              </a:ext>
            </a:extLst>
          </p:cNvPr>
          <p:cNvSpPr/>
          <p:nvPr/>
        </p:nvSpPr>
        <p:spPr>
          <a:xfrm>
            <a:off x="5318833" y="5142484"/>
            <a:ext cx="438803" cy="813624"/>
          </a:xfrm>
          <a:prstGeom prst="triangl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5C8A69-3663-4A27-A575-D4DEA75837D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5158187" y="4899856"/>
            <a:ext cx="380048" cy="24262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553B3EE-EFE1-4618-86EA-E012B5D2B54B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4429056" y="5283885"/>
            <a:ext cx="339233" cy="18436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59848E2-7A72-45C7-B538-579FC7224648}"/>
              </a:ext>
            </a:extLst>
          </p:cNvPr>
          <p:cNvSpPr/>
          <p:nvPr/>
        </p:nvSpPr>
        <p:spPr>
          <a:xfrm rot="2841692">
            <a:off x="4200265" y="4119081"/>
            <a:ext cx="528994" cy="358938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2FEBD8C-FA90-4A60-9E71-3260DB806305}"/>
              </a:ext>
            </a:extLst>
          </p:cNvPr>
          <p:cNvSpPr/>
          <p:nvPr/>
        </p:nvSpPr>
        <p:spPr>
          <a:xfrm rot="18974131">
            <a:off x="6413085" y="4020309"/>
            <a:ext cx="528994" cy="358938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5" name="Arrow: Curved Down 54">
            <a:extLst>
              <a:ext uri="{FF2B5EF4-FFF2-40B4-BE49-F238E27FC236}">
                <a16:creationId xmlns:a16="http://schemas.microsoft.com/office/drawing/2014/main" id="{C955B60E-57CD-464F-8D2D-49396647720B}"/>
              </a:ext>
            </a:extLst>
          </p:cNvPr>
          <p:cNvSpPr/>
          <p:nvPr/>
        </p:nvSpPr>
        <p:spPr>
          <a:xfrm>
            <a:off x="5154483" y="4893974"/>
            <a:ext cx="590135" cy="276999"/>
          </a:xfrm>
          <a:prstGeom prst="curved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41AEA6-C87D-4F2B-AAF4-BDAF8D89B973}"/>
              </a:ext>
            </a:extLst>
          </p:cNvPr>
          <p:cNvSpPr txBox="1"/>
          <p:nvPr/>
        </p:nvSpPr>
        <p:spPr>
          <a:xfrm>
            <a:off x="4240196" y="1436747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7984B5-5922-4197-83A0-BC8F1DC271DF}"/>
              </a:ext>
            </a:extLst>
          </p:cNvPr>
          <p:cNvSpPr txBox="1"/>
          <p:nvPr/>
        </p:nvSpPr>
        <p:spPr>
          <a:xfrm>
            <a:off x="3330580" y="1831965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5F0A33-E586-4345-9816-86CC059B25D0}"/>
              </a:ext>
            </a:extLst>
          </p:cNvPr>
          <p:cNvSpPr txBox="1"/>
          <p:nvPr/>
        </p:nvSpPr>
        <p:spPr>
          <a:xfrm>
            <a:off x="4384212" y="2159862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7F3BC7D-2795-654A-9003-F55692727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701">
        <p:fade/>
      </p:transition>
    </mc:Choice>
    <mc:Fallback>
      <p:transition spd="med" advTm="467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AVL tree construction - an example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2012" y="1196753"/>
            <a:ext cx="8229600" cy="4905375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dirty="0"/>
              <a:t>Construct an AVL tree for the list  5, 6, 8, 3, 2, 4, 7 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  <a:p>
            <a:pPr>
              <a:buFont typeface="Monotype Sorts" pitchFamily="2" charset="2"/>
              <a:buChar char="b"/>
              <a:defRPr/>
            </a:pPr>
            <a:endParaRPr lang="en-US" dirty="0"/>
          </a:p>
          <a:p>
            <a:pPr>
              <a:buFont typeface="Monotype Sorts" pitchFamily="2" charset="2"/>
              <a:buChar char="b"/>
              <a:defRPr/>
            </a:pPr>
            <a:endParaRPr lang="en-US" sz="2000" dirty="0"/>
          </a:p>
          <a:p>
            <a:pPr>
              <a:buFont typeface="Monotype Sorts" pitchFamily="2" charset="2"/>
              <a:buNone/>
              <a:defRPr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0FD2A-D2BC-44EE-9D6A-53CAC49C8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65" y="1925664"/>
            <a:ext cx="9753894" cy="41764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3FBCE31-B875-4F19-8047-417FC9B25666}"/>
              </a:ext>
            </a:extLst>
          </p:cNvPr>
          <p:cNvSpPr/>
          <p:nvPr/>
        </p:nvSpPr>
        <p:spPr>
          <a:xfrm>
            <a:off x="2614552" y="2377780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7D1A20-764C-4062-A3FE-742EA70696BB}"/>
              </a:ext>
            </a:extLst>
          </p:cNvPr>
          <p:cNvSpPr/>
          <p:nvPr/>
        </p:nvSpPr>
        <p:spPr>
          <a:xfrm>
            <a:off x="5136792" y="5506473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4D7C33-3A36-46B1-8182-2CD587623E3E}"/>
              </a:ext>
            </a:extLst>
          </p:cNvPr>
          <p:cNvSpPr/>
          <p:nvPr/>
        </p:nvSpPr>
        <p:spPr>
          <a:xfrm>
            <a:off x="3192576" y="4991660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3B880D-A3D3-4243-92D1-7F3F3CE8E988}"/>
              </a:ext>
            </a:extLst>
          </p:cNvPr>
          <p:cNvSpPr/>
          <p:nvPr/>
        </p:nvSpPr>
        <p:spPr>
          <a:xfrm>
            <a:off x="6257570" y="3407484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D5FA4C-7B31-4C7F-BBFE-1B34A1D22515}"/>
              </a:ext>
            </a:extLst>
          </p:cNvPr>
          <p:cNvSpPr/>
          <p:nvPr/>
        </p:nvSpPr>
        <p:spPr>
          <a:xfrm>
            <a:off x="4394697" y="2783277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395E96-B29C-4848-BF33-3308F23EF23F}"/>
              </a:ext>
            </a:extLst>
          </p:cNvPr>
          <p:cNvSpPr txBox="1"/>
          <p:nvPr/>
        </p:nvSpPr>
        <p:spPr>
          <a:xfrm>
            <a:off x="5136792" y="2377780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B1D8D-E175-4CDB-9513-FD2D13B6D1ED}"/>
              </a:ext>
            </a:extLst>
          </p:cNvPr>
          <p:cNvSpPr txBox="1"/>
          <p:nvPr/>
        </p:nvSpPr>
        <p:spPr>
          <a:xfrm>
            <a:off x="5600653" y="2794310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3DE1EB-CEB0-4319-A444-2CC6B62F05B7}"/>
              </a:ext>
            </a:extLst>
          </p:cNvPr>
          <p:cNvSpPr txBox="1"/>
          <p:nvPr/>
        </p:nvSpPr>
        <p:spPr>
          <a:xfrm>
            <a:off x="5840481" y="3429000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783A08-D924-442F-A858-F6803BF4D76C}"/>
              </a:ext>
            </a:extLst>
          </p:cNvPr>
          <p:cNvSpPr txBox="1"/>
          <p:nvPr/>
        </p:nvSpPr>
        <p:spPr>
          <a:xfrm>
            <a:off x="5312621" y="4473636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0A3CDF-A7CA-4376-A22A-E7FCAEBD3351}"/>
              </a:ext>
            </a:extLst>
          </p:cNvPr>
          <p:cNvSpPr txBox="1"/>
          <p:nvPr/>
        </p:nvSpPr>
        <p:spPr>
          <a:xfrm>
            <a:off x="5018083" y="4952393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847485-61FA-4514-B6A3-9FFA68D077B9}"/>
              </a:ext>
            </a:extLst>
          </p:cNvPr>
          <p:cNvSpPr txBox="1"/>
          <p:nvPr/>
        </p:nvSpPr>
        <p:spPr>
          <a:xfrm>
            <a:off x="4714119" y="5527260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5D2F7F-96E4-0044-B23B-85883282E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5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729">
        <p:fade/>
      </p:transition>
    </mc:Choice>
    <mc:Fallback>
      <p:transition spd="med" advTm="447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34257"/>
            <a:ext cx="10137048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AVL tree construction - an example (cont.)</a:t>
            </a:r>
          </a:p>
        </p:txBody>
      </p:sp>
      <p:sp>
        <p:nvSpPr>
          <p:cNvPr id="2" name="Rectangle 1"/>
          <p:cNvSpPr/>
          <p:nvPr/>
        </p:nvSpPr>
        <p:spPr>
          <a:xfrm>
            <a:off x="2349996" y="996767"/>
            <a:ext cx="7704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sz="2400" dirty="0"/>
              <a:t>Construct an AVL tree for the list  5, 6, 8, 3, 2, 4, 7 </a:t>
            </a:r>
          </a:p>
        </p:txBody>
      </p:sp>
      <p:pic>
        <p:nvPicPr>
          <p:cNvPr id="28" name="Content Placeholder 27" descr="A picture containing watch&#10;&#10;Description automatically generated">
            <a:extLst>
              <a:ext uri="{FF2B5EF4-FFF2-40B4-BE49-F238E27FC236}">
                <a16:creationId xmlns:a16="http://schemas.microsoft.com/office/drawing/2014/main" id="{5686D947-E6C3-414E-B5EB-E361E9DAA58F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49" y="1661243"/>
            <a:ext cx="8596326" cy="2647261"/>
          </a:xfr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B9502D17-218D-43D0-B793-435AAA997338}"/>
              </a:ext>
            </a:extLst>
          </p:cNvPr>
          <p:cNvSpPr/>
          <p:nvPr/>
        </p:nvSpPr>
        <p:spPr>
          <a:xfrm>
            <a:off x="4050192" y="3776486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FB3397-9A38-41DE-A1F8-C0CD5A33E8C2}"/>
              </a:ext>
            </a:extLst>
          </p:cNvPr>
          <p:cNvSpPr/>
          <p:nvPr/>
        </p:nvSpPr>
        <p:spPr>
          <a:xfrm>
            <a:off x="1796249" y="4315433"/>
            <a:ext cx="8596326" cy="1817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4E62D3-5B4C-46EF-B402-A1F1B479BDC9}"/>
              </a:ext>
            </a:extLst>
          </p:cNvPr>
          <p:cNvSpPr txBox="1"/>
          <p:nvPr/>
        </p:nvSpPr>
        <p:spPr>
          <a:xfrm>
            <a:off x="4654252" y="3152001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31A074-6E24-450E-97DD-5D182DC9D81C}"/>
              </a:ext>
            </a:extLst>
          </p:cNvPr>
          <p:cNvSpPr txBox="1"/>
          <p:nvPr/>
        </p:nvSpPr>
        <p:spPr>
          <a:xfrm>
            <a:off x="3430116" y="2536932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9AB74F-430A-401E-B9E1-AEA765337847}"/>
              </a:ext>
            </a:extLst>
          </p:cNvPr>
          <p:cNvSpPr txBox="1"/>
          <p:nvPr/>
        </p:nvSpPr>
        <p:spPr>
          <a:xfrm>
            <a:off x="3906176" y="2082560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69EC01-7A81-431B-9015-C2B9FD9C3C53}"/>
              </a:ext>
            </a:extLst>
          </p:cNvPr>
          <p:cNvSpPr/>
          <p:nvPr/>
        </p:nvSpPr>
        <p:spPr>
          <a:xfrm>
            <a:off x="5544352" y="400013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3383A-F5B5-4527-A005-32B38F0B806E}"/>
              </a:ext>
            </a:extLst>
          </p:cNvPr>
          <p:cNvSpPr txBox="1"/>
          <p:nvPr/>
        </p:nvSpPr>
        <p:spPr>
          <a:xfrm>
            <a:off x="5532895" y="393931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22A047-CD29-4840-ABA3-95B953C6ED0C}"/>
              </a:ext>
            </a:extLst>
          </p:cNvPr>
          <p:cNvSpPr/>
          <p:nvPr/>
        </p:nvSpPr>
        <p:spPr>
          <a:xfrm>
            <a:off x="5963877" y="450231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770766-09FF-4DC1-B4D5-80DFBC6092D5}"/>
              </a:ext>
            </a:extLst>
          </p:cNvPr>
          <p:cNvSpPr/>
          <p:nvPr/>
        </p:nvSpPr>
        <p:spPr>
          <a:xfrm>
            <a:off x="4941602" y="552522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487726-A400-422A-82D5-FD6AC3B2DDB5}"/>
              </a:ext>
            </a:extLst>
          </p:cNvPr>
          <p:cNvSpPr/>
          <p:nvPr/>
        </p:nvSpPr>
        <p:spPr>
          <a:xfrm>
            <a:off x="4099335" y="551831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91BB95-C093-4630-86ED-A137F6CA2C43}"/>
              </a:ext>
            </a:extLst>
          </p:cNvPr>
          <p:cNvSpPr/>
          <p:nvPr/>
        </p:nvSpPr>
        <p:spPr>
          <a:xfrm>
            <a:off x="4546075" y="4994166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614A7C-5012-468F-9D08-8C4B3404844D}"/>
              </a:ext>
            </a:extLst>
          </p:cNvPr>
          <p:cNvSpPr/>
          <p:nvPr/>
        </p:nvSpPr>
        <p:spPr>
          <a:xfrm>
            <a:off x="5048799" y="448060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BE92-148C-44DE-ACC0-5041C87820AB}"/>
              </a:ext>
            </a:extLst>
          </p:cNvPr>
          <p:cNvCxnSpPr>
            <a:cxnSpLocks/>
          </p:cNvCxnSpPr>
          <p:nvPr/>
        </p:nvCxnSpPr>
        <p:spPr>
          <a:xfrm flipH="1">
            <a:off x="5280696" y="4228605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CA9E9F-2BFE-4ABD-847D-A0DE434AC1D3}"/>
              </a:ext>
            </a:extLst>
          </p:cNvPr>
          <p:cNvCxnSpPr>
            <a:cxnSpLocks/>
          </p:cNvCxnSpPr>
          <p:nvPr/>
        </p:nvCxnSpPr>
        <p:spPr>
          <a:xfrm flipH="1">
            <a:off x="4798268" y="4727478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8CB810-857F-4BF4-ABDF-C15F0B3084FB}"/>
              </a:ext>
            </a:extLst>
          </p:cNvPr>
          <p:cNvCxnSpPr>
            <a:cxnSpLocks/>
          </p:cNvCxnSpPr>
          <p:nvPr/>
        </p:nvCxnSpPr>
        <p:spPr>
          <a:xfrm flipH="1">
            <a:off x="4331667" y="5230547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BB06639-0354-40E0-B0B2-4D828A5F001F}"/>
              </a:ext>
            </a:extLst>
          </p:cNvPr>
          <p:cNvCxnSpPr>
            <a:cxnSpLocks/>
          </p:cNvCxnSpPr>
          <p:nvPr/>
        </p:nvCxnSpPr>
        <p:spPr>
          <a:xfrm>
            <a:off x="4789607" y="5246181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A04E881-7B77-48B3-B9C5-41074EFB7527}"/>
              </a:ext>
            </a:extLst>
          </p:cNvPr>
          <p:cNvCxnSpPr>
            <a:cxnSpLocks/>
          </p:cNvCxnSpPr>
          <p:nvPr/>
        </p:nvCxnSpPr>
        <p:spPr>
          <a:xfrm>
            <a:off x="5756129" y="4244239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602A7C2-D27C-4943-900C-69F66AB29A92}"/>
              </a:ext>
            </a:extLst>
          </p:cNvPr>
          <p:cNvSpPr txBox="1"/>
          <p:nvPr/>
        </p:nvSpPr>
        <p:spPr>
          <a:xfrm>
            <a:off x="5042148" y="44350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95F4A9-50E7-4DD3-B084-8AF2B68FA108}"/>
              </a:ext>
            </a:extLst>
          </p:cNvPr>
          <p:cNvSpPr txBox="1"/>
          <p:nvPr/>
        </p:nvSpPr>
        <p:spPr>
          <a:xfrm>
            <a:off x="4537414" y="493394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B07FCE-227C-4C10-BA34-17485D2467FA}"/>
              </a:ext>
            </a:extLst>
          </p:cNvPr>
          <p:cNvSpPr txBox="1"/>
          <p:nvPr/>
        </p:nvSpPr>
        <p:spPr>
          <a:xfrm>
            <a:off x="4913776" y="547706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C13A49-D063-4B1D-9A66-41F46AA3D3D1}"/>
              </a:ext>
            </a:extLst>
          </p:cNvPr>
          <p:cNvSpPr txBox="1"/>
          <p:nvPr/>
        </p:nvSpPr>
        <p:spPr>
          <a:xfrm>
            <a:off x="4099217" y="546719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A16F6A-9285-4754-84DB-D6005C2D8BBD}"/>
              </a:ext>
            </a:extLst>
          </p:cNvPr>
          <p:cNvSpPr txBox="1"/>
          <p:nvPr/>
        </p:nvSpPr>
        <p:spPr>
          <a:xfrm>
            <a:off x="5963606" y="446072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135FFD4-27AF-4F19-9DA7-546EE3C4F01C}"/>
              </a:ext>
            </a:extLst>
          </p:cNvPr>
          <p:cNvSpPr/>
          <p:nvPr/>
        </p:nvSpPr>
        <p:spPr>
          <a:xfrm rot="2841692">
            <a:off x="4598082" y="3796224"/>
            <a:ext cx="528994" cy="358938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0722AA65-F8D2-4DFB-923C-3E736B337565}"/>
              </a:ext>
            </a:extLst>
          </p:cNvPr>
          <p:cNvSpPr/>
          <p:nvPr/>
        </p:nvSpPr>
        <p:spPr>
          <a:xfrm rot="19037921">
            <a:off x="6305463" y="3793611"/>
            <a:ext cx="528994" cy="358938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Arrow: Curved Up 47">
            <a:extLst>
              <a:ext uri="{FF2B5EF4-FFF2-40B4-BE49-F238E27FC236}">
                <a16:creationId xmlns:a16="http://schemas.microsoft.com/office/drawing/2014/main" id="{69A3363E-FA7D-4D0F-991C-79F6629C14FE}"/>
              </a:ext>
            </a:extLst>
          </p:cNvPr>
          <p:cNvSpPr/>
          <p:nvPr/>
        </p:nvSpPr>
        <p:spPr>
          <a:xfrm rot="13185475">
            <a:off x="3531280" y="3022659"/>
            <a:ext cx="626414" cy="276997"/>
          </a:xfrm>
          <a:prstGeom prst="curved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9" name="Arrow: Curved Down 48">
            <a:extLst>
              <a:ext uri="{FF2B5EF4-FFF2-40B4-BE49-F238E27FC236}">
                <a16:creationId xmlns:a16="http://schemas.microsoft.com/office/drawing/2014/main" id="{46FE7D6F-DEFD-41DF-8C28-AB16966036AD}"/>
              </a:ext>
            </a:extLst>
          </p:cNvPr>
          <p:cNvSpPr/>
          <p:nvPr/>
        </p:nvSpPr>
        <p:spPr>
          <a:xfrm>
            <a:off x="5154483" y="4893974"/>
            <a:ext cx="590135" cy="276999"/>
          </a:xfrm>
          <a:prstGeom prst="curved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633917-ADAA-D545-8DEB-314A5EECB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438">
        <p:fade/>
      </p:transition>
    </mc:Choice>
    <mc:Fallback>
      <p:transition spd="med" advTm="16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90550" y="152399"/>
            <a:ext cx="9731838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AVL tree construction - an example (cont.)</a:t>
            </a:r>
          </a:p>
        </p:txBody>
      </p:sp>
      <p:sp>
        <p:nvSpPr>
          <p:cNvPr id="2" name="Rectangle 1"/>
          <p:cNvSpPr/>
          <p:nvPr/>
        </p:nvSpPr>
        <p:spPr>
          <a:xfrm>
            <a:off x="1557908" y="1019970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sz="2400" dirty="0"/>
              <a:t>Construct an AVL tree for the list  5, 6, 8, 3, 2, 4, 7 </a:t>
            </a:r>
          </a:p>
        </p:txBody>
      </p:sp>
      <p:pic>
        <p:nvPicPr>
          <p:cNvPr id="5" name="Content Placeholder 4" descr="A picture containing watch, scissors, tool&#10;&#10;Description automatically generated">
            <a:extLst>
              <a:ext uri="{FF2B5EF4-FFF2-40B4-BE49-F238E27FC236}">
                <a16:creationId xmlns:a16="http://schemas.microsoft.com/office/drawing/2014/main" id="{260B70B7-4800-4159-B72C-D44383528ECE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18" y="1772816"/>
            <a:ext cx="8809418" cy="2578007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F456651-F250-4DAD-A788-A6E82529255B}"/>
              </a:ext>
            </a:extLst>
          </p:cNvPr>
          <p:cNvSpPr/>
          <p:nvPr/>
        </p:nvSpPr>
        <p:spPr>
          <a:xfrm>
            <a:off x="4922538" y="3828774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813BF-7C4B-4D65-AAE0-9B4AFE8C9EC2}"/>
              </a:ext>
            </a:extLst>
          </p:cNvPr>
          <p:cNvSpPr/>
          <p:nvPr/>
        </p:nvSpPr>
        <p:spPr>
          <a:xfrm>
            <a:off x="1687718" y="4341709"/>
            <a:ext cx="8809418" cy="1821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6A338-326E-4CA9-94CA-E6D2D4C2DF33}"/>
              </a:ext>
            </a:extLst>
          </p:cNvPr>
          <p:cNvSpPr txBox="1"/>
          <p:nvPr/>
        </p:nvSpPr>
        <p:spPr>
          <a:xfrm>
            <a:off x="5212530" y="2662296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30532-FBA3-4FFB-873C-D818A50C5246}"/>
              </a:ext>
            </a:extLst>
          </p:cNvPr>
          <p:cNvSpPr txBox="1"/>
          <p:nvPr/>
        </p:nvSpPr>
        <p:spPr>
          <a:xfrm>
            <a:off x="5638607" y="3184275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D4095-2006-45A0-A558-58207BA4C710}"/>
              </a:ext>
            </a:extLst>
          </p:cNvPr>
          <p:cNvSpPr txBox="1"/>
          <p:nvPr/>
        </p:nvSpPr>
        <p:spPr>
          <a:xfrm>
            <a:off x="5356546" y="3844768"/>
            <a:ext cx="2880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13181A-D44B-426C-BA94-05E837CEC2FA}"/>
              </a:ext>
            </a:extLst>
          </p:cNvPr>
          <p:cNvSpPr/>
          <p:nvPr/>
        </p:nvSpPr>
        <p:spPr>
          <a:xfrm>
            <a:off x="6353694" y="4737216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A99BB7-CF73-4809-B1A8-9741FE9D0DCC}"/>
              </a:ext>
            </a:extLst>
          </p:cNvPr>
          <p:cNvSpPr/>
          <p:nvPr/>
        </p:nvSpPr>
        <p:spPr>
          <a:xfrm>
            <a:off x="6770073" y="524685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0EEE1A-E729-4B08-8779-A00800853928}"/>
              </a:ext>
            </a:extLst>
          </p:cNvPr>
          <p:cNvSpPr/>
          <p:nvPr/>
        </p:nvSpPr>
        <p:spPr>
          <a:xfrm>
            <a:off x="5809332" y="524720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A935C99-38CD-4A46-95EB-6D3607E3246F}"/>
              </a:ext>
            </a:extLst>
          </p:cNvPr>
          <p:cNvSpPr/>
          <p:nvPr/>
        </p:nvSpPr>
        <p:spPr>
          <a:xfrm>
            <a:off x="4967065" y="524028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D9A66B-F974-4471-B710-61B494CEBA83}"/>
              </a:ext>
            </a:extLst>
          </p:cNvPr>
          <p:cNvSpPr/>
          <p:nvPr/>
        </p:nvSpPr>
        <p:spPr>
          <a:xfrm>
            <a:off x="5413805" y="471613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59E5E8B-E384-431F-899F-8E3EB3731BC8}"/>
              </a:ext>
            </a:extLst>
          </p:cNvPr>
          <p:cNvSpPr/>
          <p:nvPr/>
        </p:nvSpPr>
        <p:spPr>
          <a:xfrm>
            <a:off x="5916529" y="420257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542725-C0DD-474A-A3F8-649B29459908}"/>
              </a:ext>
            </a:extLst>
          </p:cNvPr>
          <p:cNvCxnSpPr>
            <a:cxnSpLocks/>
          </p:cNvCxnSpPr>
          <p:nvPr/>
        </p:nvCxnSpPr>
        <p:spPr>
          <a:xfrm flipH="1">
            <a:off x="5665998" y="4449451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C1147BE-5CD3-48F8-A842-8CEC23E2B51B}"/>
              </a:ext>
            </a:extLst>
          </p:cNvPr>
          <p:cNvCxnSpPr>
            <a:cxnSpLocks/>
          </p:cNvCxnSpPr>
          <p:nvPr/>
        </p:nvCxnSpPr>
        <p:spPr>
          <a:xfrm flipH="1">
            <a:off x="5199397" y="4952520"/>
            <a:ext cx="288330" cy="3048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D61161-C559-437F-B21B-CB6E56D8FE39}"/>
              </a:ext>
            </a:extLst>
          </p:cNvPr>
          <p:cNvCxnSpPr>
            <a:cxnSpLocks/>
          </p:cNvCxnSpPr>
          <p:nvPr/>
        </p:nvCxnSpPr>
        <p:spPr>
          <a:xfrm>
            <a:off x="5657337" y="4968154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F6B76A7-1251-46F6-B5FE-9E5DC50ECAF6}"/>
              </a:ext>
            </a:extLst>
          </p:cNvPr>
          <p:cNvCxnSpPr>
            <a:cxnSpLocks/>
          </p:cNvCxnSpPr>
          <p:nvPr/>
        </p:nvCxnSpPr>
        <p:spPr>
          <a:xfrm>
            <a:off x="6148426" y="4461712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5CB708F-06B1-475C-8D48-7BE997434C9E}"/>
              </a:ext>
            </a:extLst>
          </p:cNvPr>
          <p:cNvSpPr txBox="1"/>
          <p:nvPr/>
        </p:nvSpPr>
        <p:spPr>
          <a:xfrm>
            <a:off x="5909878" y="415704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CC36A-D731-4823-9AAB-01429B074B2E}"/>
              </a:ext>
            </a:extLst>
          </p:cNvPr>
          <p:cNvSpPr txBox="1"/>
          <p:nvPr/>
        </p:nvSpPr>
        <p:spPr>
          <a:xfrm>
            <a:off x="5405144" y="465591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6AC95E-1B92-4DCB-87ED-601394D9A1E7}"/>
              </a:ext>
            </a:extLst>
          </p:cNvPr>
          <p:cNvSpPr txBox="1"/>
          <p:nvPr/>
        </p:nvSpPr>
        <p:spPr>
          <a:xfrm>
            <a:off x="5781506" y="519904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B5A11A-3EDB-4106-9E1D-1D8ECE1273A7}"/>
              </a:ext>
            </a:extLst>
          </p:cNvPr>
          <p:cNvSpPr txBox="1"/>
          <p:nvPr/>
        </p:nvSpPr>
        <p:spPr>
          <a:xfrm>
            <a:off x="4966947" y="51891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D94D02-6934-4AB2-8DF3-7EFDB91203F2}"/>
              </a:ext>
            </a:extLst>
          </p:cNvPr>
          <p:cNvSpPr txBox="1"/>
          <p:nvPr/>
        </p:nvSpPr>
        <p:spPr>
          <a:xfrm>
            <a:off x="7235083" y="569364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45" name="Arrow: Curved Down 44">
            <a:extLst>
              <a:ext uri="{FF2B5EF4-FFF2-40B4-BE49-F238E27FC236}">
                <a16:creationId xmlns:a16="http://schemas.microsoft.com/office/drawing/2014/main" id="{C4D5FF3D-F479-4EA1-8F81-65A82AD7EE08}"/>
              </a:ext>
            </a:extLst>
          </p:cNvPr>
          <p:cNvSpPr/>
          <p:nvPr/>
        </p:nvSpPr>
        <p:spPr>
          <a:xfrm>
            <a:off x="5227062" y="3569206"/>
            <a:ext cx="590135" cy="276999"/>
          </a:xfrm>
          <a:prstGeom prst="curved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A66D500-3610-4B57-914A-EA75FA0702E6}"/>
              </a:ext>
            </a:extLst>
          </p:cNvPr>
          <p:cNvCxnSpPr>
            <a:cxnSpLocks/>
          </p:cNvCxnSpPr>
          <p:nvPr/>
        </p:nvCxnSpPr>
        <p:spPr>
          <a:xfrm>
            <a:off x="6592190" y="4996274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6058904-6BE2-4D38-8929-F7AAD321CD2F}"/>
              </a:ext>
            </a:extLst>
          </p:cNvPr>
          <p:cNvSpPr/>
          <p:nvPr/>
        </p:nvSpPr>
        <p:spPr>
          <a:xfrm>
            <a:off x="7246540" y="573429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14CDAA-45D3-450C-9418-EF33B481286A}"/>
              </a:ext>
            </a:extLst>
          </p:cNvPr>
          <p:cNvCxnSpPr>
            <a:cxnSpLocks/>
          </p:cNvCxnSpPr>
          <p:nvPr/>
        </p:nvCxnSpPr>
        <p:spPr>
          <a:xfrm>
            <a:off x="7026607" y="5492533"/>
            <a:ext cx="259192" cy="2891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471D28A-DEA6-4660-83DF-F8FB8A8B462C}"/>
              </a:ext>
            </a:extLst>
          </p:cNvPr>
          <p:cNvSpPr txBox="1"/>
          <p:nvPr/>
        </p:nvSpPr>
        <p:spPr>
          <a:xfrm>
            <a:off x="6330780" y="467568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2442F7-FDA3-484B-B4AE-910B33A5616C}"/>
              </a:ext>
            </a:extLst>
          </p:cNvPr>
          <p:cNvSpPr txBox="1"/>
          <p:nvPr/>
        </p:nvSpPr>
        <p:spPr>
          <a:xfrm>
            <a:off x="6770073" y="521262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51" name="Arrow: Curved Up 50">
            <a:extLst>
              <a:ext uri="{FF2B5EF4-FFF2-40B4-BE49-F238E27FC236}">
                <a16:creationId xmlns:a16="http://schemas.microsoft.com/office/drawing/2014/main" id="{B897FFED-9B24-46A3-913F-CE40C59618A5}"/>
              </a:ext>
            </a:extLst>
          </p:cNvPr>
          <p:cNvSpPr/>
          <p:nvPr/>
        </p:nvSpPr>
        <p:spPr>
          <a:xfrm rot="13553217">
            <a:off x="6309433" y="5571561"/>
            <a:ext cx="626414" cy="276997"/>
          </a:xfrm>
          <a:prstGeom prst="curved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14E935E-B9EB-4C90-B276-9453E215182F}"/>
              </a:ext>
            </a:extLst>
          </p:cNvPr>
          <p:cNvSpPr/>
          <p:nvPr/>
        </p:nvSpPr>
        <p:spPr>
          <a:xfrm rot="2841692">
            <a:off x="4962564" y="4268434"/>
            <a:ext cx="528994" cy="358938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D89F281-2C9A-481E-8783-5D7AF3D7EF34}"/>
              </a:ext>
            </a:extLst>
          </p:cNvPr>
          <p:cNvSpPr/>
          <p:nvPr/>
        </p:nvSpPr>
        <p:spPr>
          <a:xfrm rot="18997708">
            <a:off x="6675596" y="3999899"/>
            <a:ext cx="528994" cy="358938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CF0463A-FA34-E348-B44E-1ECC78CA8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5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363">
        <p:fade/>
      </p:transition>
    </mc:Choice>
    <mc:Fallback>
      <p:transition spd="med" advTm="23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88640"/>
            <a:ext cx="766445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Transform and Conquer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7868" y="1340768"/>
            <a:ext cx="9676184" cy="4829175"/>
          </a:xfrm>
        </p:spPr>
        <p:txBody>
          <a:bodyPr/>
          <a:lstStyle/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dirty="0"/>
              <a:t>This group of techniques solves a problem by a </a:t>
            </a:r>
            <a:r>
              <a:rPr lang="en-US" i="1" dirty="0"/>
              <a:t>transformation</a:t>
            </a:r>
            <a:br>
              <a:rPr lang="en-US" i="1" dirty="0"/>
            </a:br>
            <a:endParaRPr lang="en-US" dirty="0"/>
          </a:p>
          <a:p>
            <a:pPr>
              <a:lnSpc>
                <a:spcPct val="100000"/>
              </a:lnSpc>
              <a:buFont typeface="Monotype Sorts" pitchFamily="2" charset="2"/>
              <a:buChar char="b"/>
              <a:defRPr/>
            </a:pPr>
            <a:r>
              <a:rPr lang="en-US" dirty="0"/>
              <a:t>to a simpler/more convenient instance of the same  problem (</a:t>
            </a:r>
            <a:r>
              <a:rPr lang="en-US" i="1" dirty="0"/>
              <a:t>instance simplification</a:t>
            </a:r>
            <a:r>
              <a:rPr lang="en-US" dirty="0"/>
              <a:t>) 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  <a:buFont typeface="Monotype Sorts" pitchFamily="2" charset="2"/>
              <a:buChar char="b"/>
              <a:defRPr/>
            </a:pPr>
            <a:r>
              <a:rPr lang="en-US" dirty="0"/>
              <a:t>to a different representation of the same instance (</a:t>
            </a:r>
            <a:r>
              <a:rPr lang="en-US" i="1" dirty="0"/>
              <a:t>representation change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  <a:buFont typeface="Monotype Sorts" pitchFamily="2" charset="2"/>
              <a:buChar char="b"/>
              <a:defRPr/>
            </a:pPr>
            <a:r>
              <a:rPr lang="en-US" dirty="0"/>
              <a:t>to a different problem for which an algorithm is already available (</a:t>
            </a:r>
            <a:r>
              <a:rPr lang="en-US" i="1" dirty="0"/>
              <a:t>problem reduction</a:t>
            </a:r>
            <a:r>
              <a:rPr lang="en-US" dirty="0"/>
              <a:t>)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52E820-FC6D-0144-8D68-547296FE1B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529">
        <p:fade/>
      </p:transition>
    </mc:Choice>
    <mc:Fallback xmlns="">
      <p:transition spd="med" advTm="375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260648"/>
            <a:ext cx="75184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Analysis of AVL trees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9876" y="1340768"/>
            <a:ext cx="9756576" cy="51339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r>
              <a:rPr lang="en-US" i="1" dirty="0"/>
              <a:t>h</a:t>
            </a:r>
            <a:r>
              <a:rPr lang="en-US" dirty="0"/>
              <a:t>  </a:t>
            </a:r>
            <a:r>
              <a:rPr lang="en-US" dirty="0">
                <a:cs typeface="Times New Roman" pitchFamily="18" charset="0"/>
                <a:sym typeface="Symbol" pitchFamily="84" charset="2"/>
              </a:rPr>
              <a:t></a:t>
            </a:r>
            <a:r>
              <a:rPr lang="en-US" dirty="0">
                <a:cs typeface="Times New Roman" pitchFamily="18" charset="0"/>
              </a:rPr>
              <a:t>  1.4404 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>
                <a:cs typeface="Times New Roman" pitchFamily="18" charset="0"/>
              </a:rPr>
              <a:t> (</a:t>
            </a:r>
            <a:r>
              <a:rPr lang="en-US" i="1" dirty="0">
                <a:cs typeface="Times New Roman" pitchFamily="18" charset="0"/>
              </a:rPr>
              <a:t>n </a:t>
            </a:r>
            <a:r>
              <a:rPr lang="en-US" dirty="0">
                <a:cs typeface="Times New Roman" pitchFamily="18" charset="0"/>
              </a:rPr>
              <a:t>+ 2)  - 1.3277                               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>
                <a:cs typeface="Times New Roman" pitchFamily="18" charset="0"/>
              </a:rPr>
              <a:t>    average height: 1.01 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i="1" dirty="0"/>
              <a:t>n </a:t>
            </a:r>
            <a:r>
              <a:rPr lang="en-US" i="1" dirty="0">
                <a:cs typeface="Times New Roman" pitchFamily="18" charset="0"/>
              </a:rPr>
              <a:t>+  </a:t>
            </a:r>
            <a:r>
              <a:rPr lang="en-US" dirty="0">
                <a:cs typeface="Times New Roman" pitchFamily="18" charset="0"/>
              </a:rPr>
              <a:t>0.1 for large </a:t>
            </a:r>
            <a:r>
              <a:rPr lang="en-US" i="1" dirty="0">
                <a:cs typeface="Times New Roman" pitchFamily="18" charset="0"/>
              </a:rPr>
              <a:t>n </a:t>
            </a:r>
            <a:r>
              <a:rPr lang="en-US" dirty="0">
                <a:cs typeface="Times New Roman" pitchFamily="18" charset="0"/>
              </a:rPr>
              <a:t>(found empirically)</a:t>
            </a:r>
            <a:br>
              <a:rPr lang="en-US" i="1" dirty="0">
                <a:cs typeface="Times New Roman" pitchFamily="18" charset="0"/>
              </a:rPr>
            </a:br>
            <a:endParaRPr lang="en-US" i="1" dirty="0"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r>
              <a:rPr lang="en-US" dirty="0">
                <a:cs typeface="Times New Roman" pitchFamily="18" charset="0"/>
              </a:rPr>
              <a:t>Search and insertion are O(</a:t>
            </a:r>
            <a:r>
              <a:rPr lang="en-US" dirty="0"/>
              <a:t>log </a:t>
            </a:r>
            <a:r>
              <a:rPr lang="en-US" i="1" dirty="0"/>
              <a:t>n</a:t>
            </a:r>
            <a:r>
              <a:rPr lang="en-US" dirty="0">
                <a:cs typeface="Times New Roman" pitchFamily="18" charset="0"/>
              </a:rPr>
              <a:t>) </a:t>
            </a:r>
            <a:br>
              <a:rPr lang="en-US" dirty="0">
                <a:cs typeface="Times New Roman" pitchFamily="18" charset="0"/>
              </a:rPr>
            </a:br>
            <a:endParaRPr lang="en-US" dirty="0"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r>
              <a:rPr lang="en-US" dirty="0">
                <a:cs typeface="Times New Roman" pitchFamily="18" charset="0"/>
              </a:rPr>
              <a:t>Deletion is more complicated but is also O(</a:t>
            </a:r>
            <a:r>
              <a:rPr lang="en-US" dirty="0"/>
              <a:t>log </a:t>
            </a:r>
            <a:r>
              <a:rPr lang="en-US" i="1" dirty="0"/>
              <a:t>n</a:t>
            </a:r>
            <a:r>
              <a:rPr lang="en-US" dirty="0">
                <a:cs typeface="Times New Roman" pitchFamily="18" charset="0"/>
              </a:rPr>
              <a:t>)</a:t>
            </a:r>
            <a:br>
              <a:rPr lang="en-US" dirty="0">
                <a:cs typeface="Times New Roman" pitchFamily="18" charset="0"/>
              </a:rPr>
            </a:br>
            <a:endParaRPr lang="en-US" dirty="0"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r>
              <a:rPr lang="en-US" dirty="0">
                <a:cs typeface="Times New Roman" pitchFamily="18" charset="0"/>
              </a:rPr>
              <a:t>Disadvantages: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>
                <a:cs typeface="Times New Roman" pitchFamily="18" charset="0"/>
              </a:rPr>
              <a:t>frequent rotations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>
                <a:cs typeface="Times New Roman" pitchFamily="18" charset="0"/>
              </a:rPr>
              <a:t>complexity</a:t>
            </a:r>
            <a:br>
              <a:rPr lang="en-US" sz="2400" dirty="0">
                <a:cs typeface="Times New Roman" pitchFamily="18" charset="0"/>
              </a:rPr>
            </a:br>
            <a:endParaRPr lang="en-US" sz="2400" dirty="0"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DDC3BE-F644-3541-B30F-3FA881663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547">
        <p:fade/>
      </p:transition>
    </mc:Choice>
    <mc:Fallback>
      <p:transition spd="med" advTm="415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90500"/>
            <a:ext cx="7772400" cy="8382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/>
              <a:t>Multiway Search Trees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1844" y="1143000"/>
            <a:ext cx="10369152" cy="5715000"/>
          </a:xfrm>
        </p:spPr>
        <p:txBody>
          <a:bodyPr vert="horz" lIns="92075" tIns="46038" rIns="92075" bIns="46038" rtlCol="0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  <a:defRPr/>
            </a:pPr>
            <a:r>
              <a:rPr lang="en-US" u="sng" dirty="0"/>
              <a:t>Definition</a:t>
            </a:r>
            <a:r>
              <a:rPr lang="en-US" dirty="0"/>
              <a:t>   A </a:t>
            </a:r>
            <a:r>
              <a:rPr lang="en-US" i="1" dirty="0"/>
              <a:t>multiway search tree</a:t>
            </a:r>
            <a:r>
              <a:rPr lang="en-US" dirty="0"/>
              <a:t> is a search tree that allows more than one key in the same node of the tree.</a:t>
            </a:r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u="sng" dirty="0"/>
              <a:t>Definition</a:t>
            </a:r>
            <a:r>
              <a:rPr lang="en-US" dirty="0"/>
              <a:t>   A node of a search tree is called an </a:t>
            </a:r>
            <a:r>
              <a:rPr lang="en-US" i="1" dirty="0"/>
              <a:t>n</a:t>
            </a:r>
            <a:r>
              <a:rPr lang="en-US" dirty="0"/>
              <a:t>-</a:t>
            </a:r>
            <a:r>
              <a:rPr lang="en-US" i="1" dirty="0"/>
              <a:t>node</a:t>
            </a:r>
            <a:r>
              <a:rPr lang="en-US" dirty="0"/>
              <a:t> if it contains </a:t>
            </a:r>
            <a:r>
              <a:rPr lang="en-US" i="1" dirty="0"/>
              <a:t>n-</a:t>
            </a:r>
            <a:r>
              <a:rPr lang="en-US" dirty="0"/>
              <a:t>1 ordered keys (which divide the entire key range into </a:t>
            </a:r>
            <a:r>
              <a:rPr lang="en-US" i="1" dirty="0"/>
              <a:t>n</a:t>
            </a:r>
            <a:r>
              <a:rPr lang="en-US" dirty="0"/>
              <a:t> intervals pointed to by the node’s </a:t>
            </a:r>
            <a:r>
              <a:rPr lang="en-US" i="1" dirty="0"/>
              <a:t> n </a:t>
            </a:r>
            <a:r>
              <a:rPr lang="en-US" dirty="0"/>
              <a:t>links to its children):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	</a:t>
            </a:r>
            <a:br>
              <a:rPr lang="en-US" sz="2000" baseline="-25000" dirty="0"/>
            </a:br>
            <a:endParaRPr lang="en-US" sz="2000" baseline="-25000" dirty="0"/>
          </a:p>
          <a:p>
            <a:pPr marL="0" indent="0">
              <a:buNone/>
              <a:defRPr/>
            </a:pPr>
            <a:r>
              <a:rPr lang="en-US" sz="2000" dirty="0"/>
              <a:t>                                                                                                   </a:t>
            </a:r>
            <a:endParaRPr lang="en-US" sz="2000" baseline="-25000" dirty="0"/>
          </a:p>
          <a:p>
            <a:pPr marL="0" indent="0">
              <a:buNone/>
              <a:defRPr/>
            </a:pPr>
            <a:endParaRPr lang="en-US" sz="2000" baseline="-25000" dirty="0"/>
          </a:p>
          <a:p>
            <a:pPr marL="0" indent="0">
              <a:buNone/>
              <a:defRPr/>
            </a:pPr>
            <a:r>
              <a:rPr lang="en-US" sz="2000" dirty="0"/>
              <a:t>							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dirty="0"/>
              <a:t>Note: Every node in a classical binary search tree is a 2-node</a:t>
            </a:r>
          </a:p>
          <a:p>
            <a:pPr marL="0" indent="0">
              <a:buNone/>
              <a:defRPr/>
            </a:pPr>
            <a:r>
              <a:rPr lang="en-US" dirty="0"/>
              <a:t>  </a:t>
            </a:r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4418012" y="3640138"/>
            <a:ext cx="3657600" cy="8556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i="1">
                <a:solidFill>
                  <a:schemeClr val="bg2"/>
                </a:solidFill>
              </a:rPr>
              <a:t>k</a:t>
            </a:r>
            <a:r>
              <a:rPr lang="en-US" altLang="en-US" baseline="-25000">
                <a:solidFill>
                  <a:schemeClr val="bg2"/>
                </a:solidFill>
              </a:rPr>
              <a:t>1</a:t>
            </a:r>
            <a:r>
              <a:rPr lang="en-US" altLang="en-US">
                <a:solidFill>
                  <a:schemeClr val="bg2"/>
                </a:solidFill>
              </a:rPr>
              <a:t>  &lt;  </a:t>
            </a:r>
            <a:r>
              <a:rPr lang="en-US" altLang="en-US" i="1">
                <a:solidFill>
                  <a:schemeClr val="bg2"/>
                </a:solidFill>
              </a:rPr>
              <a:t>k</a:t>
            </a:r>
            <a:r>
              <a:rPr lang="en-US" altLang="en-US" baseline="-25000">
                <a:solidFill>
                  <a:schemeClr val="bg2"/>
                </a:solidFill>
              </a:rPr>
              <a:t>2</a:t>
            </a:r>
            <a:r>
              <a:rPr lang="en-US" altLang="en-US" i="1" baseline="-25000">
                <a:solidFill>
                  <a:schemeClr val="bg2"/>
                </a:solidFill>
              </a:rPr>
              <a:t>  </a:t>
            </a:r>
            <a:r>
              <a:rPr lang="en-US" altLang="en-US" i="1">
                <a:solidFill>
                  <a:schemeClr val="bg2"/>
                </a:solidFill>
              </a:rPr>
              <a:t>&lt; </a:t>
            </a:r>
            <a:r>
              <a:rPr lang="en-US" altLang="en-US">
                <a:solidFill>
                  <a:schemeClr val="bg2"/>
                </a:solidFill>
              </a:rPr>
              <a:t>… &lt;  </a:t>
            </a:r>
            <a:r>
              <a:rPr lang="en-US" altLang="en-US" i="1">
                <a:solidFill>
                  <a:schemeClr val="bg2"/>
                </a:solidFill>
              </a:rPr>
              <a:t>k</a:t>
            </a:r>
            <a:r>
              <a:rPr lang="en-US" altLang="en-US" baseline="-25000">
                <a:solidFill>
                  <a:schemeClr val="bg2"/>
                </a:solidFill>
              </a:rPr>
              <a:t>n-1</a:t>
            </a:r>
            <a:endParaRPr lang="en-US" altLang="en-US" baseline="-25000"/>
          </a:p>
        </p:txBody>
      </p:sp>
      <p:sp>
        <p:nvSpPr>
          <p:cNvPr id="40965" name="Oval 5"/>
          <p:cNvSpPr>
            <a:spLocks noChangeArrowheads="1"/>
          </p:cNvSpPr>
          <p:nvPr/>
        </p:nvSpPr>
        <p:spPr bwMode="auto">
          <a:xfrm>
            <a:off x="2970212" y="5029200"/>
            <a:ext cx="10668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</a:rPr>
              <a:t>&lt; </a:t>
            </a:r>
            <a:r>
              <a:rPr lang="en-US" altLang="en-US" i="1">
                <a:solidFill>
                  <a:schemeClr val="bg2"/>
                </a:solidFill>
              </a:rPr>
              <a:t>k</a:t>
            </a:r>
            <a:r>
              <a:rPr lang="en-US" altLang="en-US" baseline="-25000">
                <a:solidFill>
                  <a:schemeClr val="bg2"/>
                </a:solidFill>
              </a:rPr>
              <a:t>1</a:t>
            </a:r>
            <a:endParaRPr lang="en-US" altLang="en-US" baseline="-25000"/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4951412" y="5029200"/>
            <a:ext cx="12954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</a:rPr>
              <a:t>[</a:t>
            </a:r>
            <a:r>
              <a:rPr lang="en-US" altLang="en-US" i="1">
                <a:solidFill>
                  <a:schemeClr val="bg2"/>
                </a:solidFill>
              </a:rPr>
              <a:t>k</a:t>
            </a:r>
            <a:r>
              <a:rPr lang="en-US" altLang="en-US" baseline="-25000">
                <a:solidFill>
                  <a:schemeClr val="bg2"/>
                </a:solidFill>
              </a:rPr>
              <a:t>1</a:t>
            </a:r>
            <a:r>
              <a:rPr lang="en-US" altLang="en-US">
                <a:solidFill>
                  <a:schemeClr val="bg2"/>
                </a:solidFill>
              </a:rPr>
              <a:t>, </a:t>
            </a:r>
            <a:r>
              <a:rPr lang="en-US" altLang="en-US" i="1">
                <a:solidFill>
                  <a:schemeClr val="bg2"/>
                </a:solidFill>
              </a:rPr>
              <a:t>k</a:t>
            </a:r>
            <a:r>
              <a:rPr lang="en-US" altLang="en-US" baseline="-25000">
                <a:solidFill>
                  <a:schemeClr val="bg2"/>
                </a:solidFill>
              </a:rPr>
              <a:t>2</a:t>
            </a:r>
            <a:r>
              <a:rPr lang="en-US" altLang="en-US" i="1" baseline="-25000">
                <a:solidFill>
                  <a:schemeClr val="bg2"/>
                </a:solidFill>
              </a:rPr>
              <a:t> </a:t>
            </a:r>
            <a:r>
              <a:rPr lang="en-US" altLang="en-US">
                <a:solidFill>
                  <a:schemeClr val="bg2"/>
                </a:solidFill>
              </a:rPr>
              <a:t>)</a:t>
            </a:r>
            <a:endParaRPr lang="en-US" altLang="en-US"/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7618412" y="5029200"/>
            <a:ext cx="12192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  <a:sym typeface="Symbol" panose="05050102010706020507" pitchFamily="18" charset="2"/>
              </a:rPr>
              <a:t></a:t>
            </a:r>
            <a:r>
              <a:rPr lang="en-US" altLang="en-US">
                <a:solidFill>
                  <a:schemeClr val="bg2"/>
                </a:solidFill>
              </a:rPr>
              <a:t> </a:t>
            </a:r>
            <a:r>
              <a:rPr lang="en-US" altLang="en-US" i="1">
                <a:solidFill>
                  <a:schemeClr val="bg2"/>
                </a:solidFill>
              </a:rPr>
              <a:t>k</a:t>
            </a:r>
            <a:r>
              <a:rPr lang="en-US" altLang="en-US" i="1" baseline="-25000">
                <a:solidFill>
                  <a:schemeClr val="bg2"/>
                </a:solidFill>
              </a:rPr>
              <a:t>n-</a:t>
            </a:r>
            <a:r>
              <a:rPr lang="en-US" altLang="en-US" baseline="-25000">
                <a:solidFill>
                  <a:schemeClr val="bg2"/>
                </a:solidFill>
              </a:rPr>
              <a:t>1</a:t>
            </a:r>
            <a:endParaRPr lang="en-US" altLang="en-US" baseline="-25000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 flipH="1">
            <a:off x="3862176" y="4343400"/>
            <a:ext cx="936835" cy="74178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flipH="1">
            <a:off x="5590356" y="4495800"/>
            <a:ext cx="72008" cy="5334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7694612" y="4343400"/>
            <a:ext cx="533400" cy="6858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FF739F4-9CA6-684A-9E37-02F2627C8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861">
        <p:fade/>
      </p:transition>
    </mc:Choice>
    <mc:Fallback>
      <p:transition spd="med" advTm="348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7828" y="248797"/>
            <a:ext cx="10115032" cy="6858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/>
              <a:t>2-3 Tree 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81844" y="1266826"/>
            <a:ext cx="10115032" cy="5342377"/>
          </a:xfrm>
        </p:spPr>
        <p:txBody>
          <a:bodyPr vert="horz" lIns="92075" tIns="46038" rIns="92075" bIns="46038" rtlCol="0">
            <a:normAutofit fontScale="92500" lnSpcReduction="20000"/>
          </a:bodyPr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US" u="sng" dirty="0"/>
              <a:t>Definition</a:t>
            </a:r>
            <a:r>
              <a:rPr lang="en-US" dirty="0"/>
              <a:t>   A </a:t>
            </a:r>
            <a:r>
              <a:rPr lang="en-US" i="1" dirty="0"/>
              <a:t>2-3 tree</a:t>
            </a:r>
            <a:r>
              <a:rPr lang="en-US" dirty="0"/>
              <a:t> is a search tree that</a:t>
            </a:r>
          </a:p>
          <a:p>
            <a:pPr marL="0" indent="0">
              <a:lnSpc>
                <a:spcPct val="80000"/>
              </a:lnSpc>
              <a:buFont typeface="Monotype Sorts" pitchFamily="2" charset="2"/>
              <a:buChar char="b"/>
              <a:defRPr/>
            </a:pPr>
            <a:r>
              <a:rPr lang="en-US" dirty="0"/>
              <a:t>  may have 2-nodes and 3-nodes</a:t>
            </a:r>
          </a:p>
          <a:p>
            <a:pPr marL="0" indent="0">
              <a:lnSpc>
                <a:spcPct val="80000"/>
              </a:lnSpc>
              <a:buFont typeface="Monotype Sorts" pitchFamily="2" charset="2"/>
              <a:buChar char="b"/>
              <a:defRPr/>
            </a:pPr>
            <a:r>
              <a:rPr lang="en-US" dirty="0"/>
              <a:t>  height-balanced (all leaves are on the same level)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dirty="0"/>
          </a:p>
          <a:p>
            <a:pPr marL="0" indent="0">
              <a:lnSpc>
                <a:spcPct val="80000"/>
              </a:lnSpc>
              <a:buNone/>
              <a:defRPr/>
            </a:pP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pPr marL="0" indent="0">
              <a:lnSpc>
                <a:spcPct val="80000"/>
              </a:lnSpc>
              <a:buNone/>
              <a:defRPr/>
            </a:pPr>
            <a:endParaRPr lang="en-US" dirty="0"/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sz="2600" dirty="0"/>
              <a:t>A 2-3 tree is constructed by successive insertions of keys given, with a new key always inserted into a leaf of the tree.  If the leaf is a 3-node, it’s split into two with the middle key promoted to the parent. 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dirty="0"/>
          </a:p>
        </p:txBody>
      </p:sp>
      <p:pic>
        <p:nvPicPr>
          <p:cNvPr id="41988" name="Picture 4" descr="Fig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3660" y="2564904"/>
            <a:ext cx="7391400" cy="2494383"/>
          </a:xfrm>
          <a:solidFill>
            <a:schemeClr val="tx2"/>
          </a:solidFill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2FC1D6-D03A-D648-9B00-0DFBEA5498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156">
        <p:fade/>
      </p:transition>
    </mc:Choice>
    <mc:Fallback>
      <p:transition spd="med" advTm="851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225639"/>
            <a:ext cx="10115032" cy="6858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/>
              <a:t>2-3 tree construction – an example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41884" y="1266826"/>
            <a:ext cx="9324528" cy="4905375"/>
          </a:xfrm>
        </p:spPr>
        <p:txBody>
          <a:bodyPr vert="horz" lIns="92075" tIns="46038" rIns="92075" bIns="46038" rtlCol="0">
            <a:normAutofit/>
          </a:bodyPr>
          <a:lstStyle/>
          <a:p>
            <a:pPr marL="0" indent="0">
              <a:buNone/>
              <a:defRPr/>
            </a:pPr>
            <a:r>
              <a:rPr lang="en-US" dirty="0"/>
              <a:t>Construct a 2-3 tree the list  9, 5, 8, 3, 2, 4, 7</a:t>
            </a:r>
            <a:r>
              <a:rPr lang="en-US" sz="2000" dirty="0"/>
              <a:t> </a:t>
            </a:r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43012" name="Picture 4" descr="Fig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9612" y="1905000"/>
            <a:ext cx="8610600" cy="4375150"/>
          </a:xfrm>
          <a:solidFill>
            <a:schemeClr val="tx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314DD5-6D0E-4990-9052-8F963ED358EB}"/>
              </a:ext>
            </a:extLst>
          </p:cNvPr>
          <p:cNvCxnSpPr/>
          <p:nvPr/>
        </p:nvCxnSpPr>
        <p:spPr>
          <a:xfrm>
            <a:off x="2068891" y="2672267"/>
            <a:ext cx="2547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AA75AA-D11F-473A-ADC8-BDD4CE6E3B1B}"/>
              </a:ext>
            </a:extLst>
          </p:cNvPr>
          <p:cNvCxnSpPr/>
          <p:nvPr/>
        </p:nvCxnSpPr>
        <p:spPr>
          <a:xfrm>
            <a:off x="2894821" y="2672267"/>
            <a:ext cx="2547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4C8E6-1716-4A32-8C65-59A5C32DA97D}"/>
              </a:ext>
            </a:extLst>
          </p:cNvPr>
          <p:cNvCxnSpPr/>
          <p:nvPr/>
        </p:nvCxnSpPr>
        <p:spPr>
          <a:xfrm>
            <a:off x="4222204" y="2675348"/>
            <a:ext cx="2547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36D5F6-7CE7-4CA8-B3A2-B7C442F74A3E}"/>
              </a:ext>
            </a:extLst>
          </p:cNvPr>
          <p:cNvCxnSpPr/>
          <p:nvPr/>
        </p:nvCxnSpPr>
        <p:spPr>
          <a:xfrm>
            <a:off x="8352509" y="2703027"/>
            <a:ext cx="2547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7F2D01-93F4-485E-9A4B-5931C65F3F71}"/>
              </a:ext>
            </a:extLst>
          </p:cNvPr>
          <p:cNvCxnSpPr/>
          <p:nvPr/>
        </p:nvCxnSpPr>
        <p:spPr>
          <a:xfrm>
            <a:off x="3214092" y="6172201"/>
            <a:ext cx="2547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F8E7E9-F26B-4A08-A070-298B62C7A399}"/>
              </a:ext>
            </a:extLst>
          </p:cNvPr>
          <p:cNvCxnSpPr/>
          <p:nvPr/>
        </p:nvCxnSpPr>
        <p:spPr>
          <a:xfrm>
            <a:off x="7894612" y="4197051"/>
            <a:ext cx="2547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653590-C961-4B38-8BA9-9FF937AE2FAC}"/>
              </a:ext>
            </a:extLst>
          </p:cNvPr>
          <p:cNvCxnSpPr/>
          <p:nvPr/>
        </p:nvCxnSpPr>
        <p:spPr>
          <a:xfrm>
            <a:off x="2178432" y="4221088"/>
            <a:ext cx="2547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E563E47-05F5-114C-B2F9-9D9908B2A5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836">
        <p:fade/>
      </p:transition>
    </mc:Choice>
    <mc:Fallback>
      <p:transition spd="med" advTm="90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88640"/>
            <a:ext cx="75184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Analysis of 2-3 trees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4612" y="1556792"/>
            <a:ext cx="9430320" cy="3962374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Char char="b"/>
              <a:defRPr/>
            </a:pPr>
            <a:r>
              <a:rPr lang="en-US" dirty="0"/>
              <a:t>log</a:t>
            </a:r>
            <a:r>
              <a:rPr lang="en-US" baseline="-25000" dirty="0"/>
              <a:t>3 </a:t>
            </a:r>
            <a:r>
              <a:rPr lang="en-US" dirty="0">
                <a:cs typeface="Times New Roman" pitchFamily="18" charset="0"/>
              </a:rPr>
              <a:t>(</a:t>
            </a:r>
            <a:r>
              <a:rPr lang="en-US" i="1" dirty="0">
                <a:cs typeface="Times New Roman" pitchFamily="18" charset="0"/>
              </a:rPr>
              <a:t>n </a:t>
            </a:r>
            <a:r>
              <a:rPr lang="en-US" dirty="0">
                <a:cs typeface="Times New Roman" pitchFamily="18" charset="0"/>
              </a:rPr>
              <a:t>+ 1) - 1 </a:t>
            </a:r>
            <a:r>
              <a:rPr lang="en-US" dirty="0">
                <a:cs typeface="Times New Roman" pitchFamily="18" charset="0"/>
                <a:sym typeface="Symbol" pitchFamily="84" charset="2"/>
              </a:rPr>
              <a:t>  </a:t>
            </a:r>
            <a:r>
              <a:rPr lang="en-US" i="1" dirty="0"/>
              <a:t>h</a:t>
            </a:r>
            <a:r>
              <a:rPr lang="en-US" dirty="0"/>
              <a:t> </a:t>
            </a:r>
            <a:r>
              <a:rPr lang="en-US" dirty="0">
                <a:cs typeface="Times New Roman" pitchFamily="18" charset="0"/>
                <a:sym typeface="Symbol" pitchFamily="84" charset="2"/>
              </a:rPr>
              <a:t></a:t>
            </a:r>
            <a:r>
              <a:rPr lang="en-US" dirty="0">
                <a:cs typeface="Times New Roman" pitchFamily="18" charset="0"/>
              </a:rPr>
              <a:t>  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>
                <a:cs typeface="Times New Roman" pitchFamily="18" charset="0"/>
              </a:rPr>
              <a:t> (</a:t>
            </a:r>
            <a:r>
              <a:rPr lang="en-US" i="1" dirty="0">
                <a:cs typeface="Times New Roman" pitchFamily="18" charset="0"/>
              </a:rPr>
              <a:t>n </a:t>
            </a:r>
            <a:r>
              <a:rPr lang="en-US" dirty="0">
                <a:cs typeface="Times New Roman" pitchFamily="18" charset="0"/>
              </a:rPr>
              <a:t>+ 1)  - 1</a:t>
            </a:r>
          </a:p>
          <a:p>
            <a:pPr>
              <a:buFont typeface="Monotype Sorts" pitchFamily="2" charset="2"/>
              <a:buNone/>
              <a:defRPr/>
            </a:pPr>
            <a:endParaRPr lang="en-US" i="1" dirty="0">
              <a:cs typeface="Times New Roman" pitchFamily="18" charset="0"/>
            </a:endParaRPr>
          </a:p>
          <a:p>
            <a:pPr>
              <a:buFont typeface="Monotype Sorts" pitchFamily="2" charset="2"/>
              <a:buChar char="b"/>
              <a:defRPr/>
            </a:pPr>
            <a:r>
              <a:rPr lang="en-US" dirty="0">
                <a:cs typeface="Times New Roman" pitchFamily="18" charset="0"/>
              </a:rPr>
              <a:t>Search, insertion, and deletion are in </a:t>
            </a:r>
            <a:r>
              <a:rPr lang="en-US" dirty="0">
                <a:cs typeface="Times New Roman" pitchFamily="18" charset="0"/>
                <a:sym typeface="Symbol" pitchFamily="84" charset="2"/>
              </a:rPr>
              <a:t></a:t>
            </a:r>
            <a:r>
              <a:rPr lang="en-US" dirty="0">
                <a:cs typeface="Times New Roman" pitchFamily="18" charset="0"/>
              </a:rPr>
              <a:t>(</a:t>
            </a:r>
            <a:r>
              <a:rPr lang="en-US" dirty="0"/>
              <a:t>log </a:t>
            </a:r>
            <a:r>
              <a:rPr lang="en-US" i="1" dirty="0"/>
              <a:t>n</a:t>
            </a:r>
            <a:r>
              <a:rPr lang="en-US" dirty="0">
                <a:cs typeface="Times New Roman" pitchFamily="18" charset="0"/>
              </a:rPr>
              <a:t>) </a:t>
            </a:r>
            <a:br>
              <a:rPr lang="en-US" dirty="0">
                <a:cs typeface="Times New Roman" pitchFamily="18" charset="0"/>
              </a:rPr>
            </a:br>
            <a:endParaRPr lang="en-US" dirty="0">
              <a:cs typeface="Times New Roman" pitchFamily="18" charset="0"/>
            </a:endParaRPr>
          </a:p>
          <a:p>
            <a:pPr>
              <a:buFont typeface="Monotype Sorts" pitchFamily="2" charset="2"/>
              <a:buChar char="b"/>
              <a:defRPr/>
            </a:pPr>
            <a:r>
              <a:rPr lang="en-US" dirty="0">
                <a:cs typeface="Times New Roman" pitchFamily="18" charset="0"/>
              </a:rPr>
              <a:t>The idea of 2-3 tree can be generalized by allowing more keys per node </a:t>
            </a:r>
          </a:p>
          <a:p>
            <a:pPr lvl="1">
              <a:defRPr/>
            </a:pPr>
            <a:r>
              <a:rPr lang="en-US" sz="2400" dirty="0">
                <a:cs typeface="Times New Roman" pitchFamily="18" charset="0"/>
              </a:rPr>
              <a:t>2-3-4 trees </a:t>
            </a:r>
          </a:p>
          <a:p>
            <a:pPr lvl="1">
              <a:defRPr/>
            </a:pPr>
            <a:r>
              <a:rPr lang="en-US" sz="2400" dirty="0">
                <a:cs typeface="Times New Roman" pitchFamily="18" charset="0"/>
              </a:rPr>
              <a:t>B-trees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8BB7D0-7FBA-C14F-A2EA-5FDDF8D86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901">
        <p:fade/>
      </p:transition>
    </mc:Choice>
    <mc:Fallback>
      <p:transition spd="med" advTm="769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1" y="147463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Heaps and Heapsort</a:t>
            </a:r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1844" y="1295399"/>
            <a:ext cx="10081120" cy="46538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dirty="0"/>
              <a:t>Definition:</a:t>
            </a:r>
            <a:r>
              <a:rPr lang="en-US" sz="2800" dirty="0"/>
              <a:t>  </a:t>
            </a:r>
            <a:r>
              <a:rPr lang="en-US" dirty="0"/>
              <a:t>A </a:t>
            </a:r>
            <a:r>
              <a:rPr lang="en-US" i="1" dirty="0"/>
              <a:t>heap</a:t>
            </a:r>
            <a:r>
              <a:rPr lang="en-US" dirty="0"/>
              <a:t> is a binary tree with keys at its nodes (one key per node) such that:</a:t>
            </a:r>
          </a:p>
          <a:p>
            <a:pPr>
              <a:lnSpc>
                <a:spcPct val="100000"/>
              </a:lnSpc>
              <a:buFont typeface="Monotype Sorts" pitchFamily="2" charset="2"/>
              <a:buChar char="b"/>
              <a:defRPr/>
            </a:pPr>
            <a:r>
              <a:rPr lang="en-US" dirty="0"/>
              <a:t>It is </a:t>
            </a:r>
            <a:r>
              <a:rPr lang="en-US" i="1" dirty="0"/>
              <a:t>essentially complete</a:t>
            </a:r>
            <a:r>
              <a:rPr lang="en-US" dirty="0"/>
              <a:t>, i.e., all its levels are full except possibly the last level, where only some rightmost keys may be missing</a:t>
            </a:r>
          </a:p>
          <a:p>
            <a:pPr>
              <a:buFont typeface="Monotype Sorts" pitchFamily="2" charset="2"/>
              <a:buChar char="b"/>
              <a:defRPr/>
            </a:pPr>
            <a:endParaRPr lang="en-US" dirty="0"/>
          </a:p>
          <a:p>
            <a:pPr>
              <a:buFont typeface="Monotype Sorts" pitchFamily="2" charset="2"/>
              <a:buChar char="b"/>
              <a:defRPr/>
            </a:pPr>
            <a:endParaRPr lang="en-US" dirty="0"/>
          </a:p>
          <a:p>
            <a:pPr>
              <a:buFont typeface="Monotype Sorts" pitchFamily="2" charset="2"/>
              <a:buChar char="b"/>
              <a:defRPr/>
            </a:pPr>
            <a:endParaRPr lang="en-US" dirty="0"/>
          </a:p>
          <a:p>
            <a:pPr>
              <a:buFont typeface="Monotype Sorts" pitchFamily="2" charset="2"/>
              <a:buChar char="b"/>
              <a:defRPr/>
            </a:pPr>
            <a:endParaRPr lang="en-US" dirty="0"/>
          </a:p>
          <a:p>
            <a:pPr>
              <a:buFont typeface="Monotype Sorts" pitchFamily="2" charset="2"/>
              <a:buChar char="b"/>
              <a:defRPr/>
            </a:pPr>
            <a:r>
              <a:rPr lang="en-US" dirty="0"/>
              <a:t>The key at each node is </a:t>
            </a:r>
            <a:r>
              <a:rPr lang="en-US" dirty="0">
                <a:latin typeface="Lucida Grande" pitchFamily="84" charset="0"/>
                <a:cs typeface="Times New Roman" pitchFamily="18" charset="0"/>
              </a:rPr>
              <a:t>≥</a:t>
            </a:r>
            <a:r>
              <a:rPr lang="en-US" dirty="0">
                <a:cs typeface="Times New Roman" pitchFamily="18" charset="0"/>
              </a:rPr>
              <a:t> keys at its children</a:t>
            </a:r>
          </a:p>
          <a:p>
            <a:pPr>
              <a:buFont typeface="Monotype Sorts" pitchFamily="2" charset="2"/>
              <a:buChar char="b"/>
              <a:defRPr/>
            </a:pPr>
            <a:endParaRPr lang="en-US" dirty="0"/>
          </a:p>
        </p:txBody>
      </p:sp>
      <p:grpSp>
        <p:nvGrpSpPr>
          <p:cNvPr id="45060" name="Group 4"/>
          <p:cNvGrpSpPr>
            <a:grpSpLocks/>
          </p:cNvGrpSpPr>
          <p:nvPr/>
        </p:nvGrpSpPr>
        <p:grpSpPr bwMode="auto">
          <a:xfrm>
            <a:off x="3862164" y="3622339"/>
            <a:ext cx="2362200" cy="1295400"/>
            <a:chOff x="3504" y="2448"/>
            <a:chExt cx="1488" cy="816"/>
          </a:xfrm>
        </p:grpSpPr>
        <p:sp>
          <p:nvSpPr>
            <p:cNvPr id="45061" name="AutoShape 5"/>
            <p:cNvSpPr>
              <a:spLocks noChangeArrowheads="1"/>
            </p:cNvSpPr>
            <p:nvPr/>
          </p:nvSpPr>
          <p:spPr bwMode="auto">
            <a:xfrm>
              <a:off x="3600" y="2448"/>
              <a:ext cx="1392" cy="6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45062" name="Oval 6"/>
            <p:cNvSpPr>
              <a:spLocks noChangeArrowheads="1"/>
            </p:cNvSpPr>
            <p:nvPr/>
          </p:nvSpPr>
          <p:spPr bwMode="auto">
            <a:xfrm>
              <a:off x="4464" y="3120"/>
              <a:ext cx="48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45063" name="Oval 7"/>
            <p:cNvSpPr>
              <a:spLocks noChangeArrowheads="1"/>
            </p:cNvSpPr>
            <p:nvPr/>
          </p:nvSpPr>
          <p:spPr bwMode="auto">
            <a:xfrm>
              <a:off x="4368" y="3216"/>
              <a:ext cx="48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45064" name="Line 8"/>
            <p:cNvSpPr>
              <a:spLocks noChangeShapeType="1"/>
            </p:cNvSpPr>
            <p:nvPr/>
          </p:nvSpPr>
          <p:spPr bwMode="auto">
            <a:xfrm flipH="1">
              <a:off x="4416" y="3168"/>
              <a:ext cx="48" cy="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065" name="Group 9"/>
            <p:cNvGrpSpPr>
              <a:grpSpLocks/>
            </p:cNvGrpSpPr>
            <p:nvPr/>
          </p:nvGrpSpPr>
          <p:grpSpPr bwMode="auto">
            <a:xfrm>
              <a:off x="4080" y="3120"/>
              <a:ext cx="240" cy="144"/>
              <a:chOff x="1056" y="4032"/>
              <a:chExt cx="240" cy="144"/>
            </a:xfrm>
          </p:grpSpPr>
          <p:sp>
            <p:nvSpPr>
              <p:cNvPr id="45078" name="Oval 10"/>
              <p:cNvSpPr>
                <a:spLocks noChangeArrowheads="1"/>
              </p:cNvSpPr>
              <p:nvPr/>
            </p:nvSpPr>
            <p:spPr bwMode="auto">
              <a:xfrm>
                <a:off x="1152" y="40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5079" name="Oval 11"/>
              <p:cNvSpPr>
                <a:spLocks noChangeArrowheads="1"/>
              </p:cNvSpPr>
              <p:nvPr/>
            </p:nvSpPr>
            <p:spPr bwMode="auto">
              <a:xfrm>
                <a:off x="1056" y="41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5080" name="Oval 12"/>
              <p:cNvSpPr>
                <a:spLocks noChangeArrowheads="1"/>
              </p:cNvSpPr>
              <p:nvPr/>
            </p:nvSpPr>
            <p:spPr bwMode="auto">
              <a:xfrm>
                <a:off x="1248" y="41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5081" name="Line 13"/>
              <p:cNvSpPr>
                <a:spLocks noChangeShapeType="1"/>
              </p:cNvSpPr>
              <p:nvPr/>
            </p:nvSpPr>
            <p:spPr bwMode="auto">
              <a:xfrm flipH="1">
                <a:off x="1104" y="4080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82" name="Line 14"/>
              <p:cNvSpPr>
                <a:spLocks noChangeShapeType="1"/>
              </p:cNvSpPr>
              <p:nvPr/>
            </p:nvSpPr>
            <p:spPr bwMode="auto">
              <a:xfrm>
                <a:off x="1200" y="4080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066" name="Group 15"/>
            <p:cNvGrpSpPr>
              <a:grpSpLocks/>
            </p:cNvGrpSpPr>
            <p:nvPr/>
          </p:nvGrpSpPr>
          <p:grpSpPr bwMode="auto">
            <a:xfrm>
              <a:off x="3792" y="3120"/>
              <a:ext cx="240" cy="144"/>
              <a:chOff x="1056" y="4032"/>
              <a:chExt cx="240" cy="144"/>
            </a:xfrm>
          </p:grpSpPr>
          <p:sp>
            <p:nvSpPr>
              <p:cNvPr id="45073" name="Oval 16"/>
              <p:cNvSpPr>
                <a:spLocks noChangeArrowheads="1"/>
              </p:cNvSpPr>
              <p:nvPr/>
            </p:nvSpPr>
            <p:spPr bwMode="auto">
              <a:xfrm>
                <a:off x="1152" y="40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5074" name="Oval 17"/>
              <p:cNvSpPr>
                <a:spLocks noChangeArrowheads="1"/>
              </p:cNvSpPr>
              <p:nvPr/>
            </p:nvSpPr>
            <p:spPr bwMode="auto">
              <a:xfrm>
                <a:off x="1056" y="41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5075" name="Oval 18"/>
              <p:cNvSpPr>
                <a:spLocks noChangeArrowheads="1"/>
              </p:cNvSpPr>
              <p:nvPr/>
            </p:nvSpPr>
            <p:spPr bwMode="auto">
              <a:xfrm>
                <a:off x="1248" y="41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5076" name="Line 19"/>
              <p:cNvSpPr>
                <a:spLocks noChangeShapeType="1"/>
              </p:cNvSpPr>
              <p:nvPr/>
            </p:nvSpPr>
            <p:spPr bwMode="auto">
              <a:xfrm flipH="1">
                <a:off x="1104" y="4080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77" name="Line 20"/>
              <p:cNvSpPr>
                <a:spLocks noChangeShapeType="1"/>
              </p:cNvSpPr>
              <p:nvPr/>
            </p:nvSpPr>
            <p:spPr bwMode="auto">
              <a:xfrm>
                <a:off x="1200" y="4080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067" name="Group 21"/>
            <p:cNvGrpSpPr>
              <a:grpSpLocks/>
            </p:cNvGrpSpPr>
            <p:nvPr/>
          </p:nvGrpSpPr>
          <p:grpSpPr bwMode="auto">
            <a:xfrm>
              <a:off x="3504" y="3120"/>
              <a:ext cx="240" cy="144"/>
              <a:chOff x="1056" y="4032"/>
              <a:chExt cx="240" cy="144"/>
            </a:xfrm>
          </p:grpSpPr>
          <p:sp>
            <p:nvSpPr>
              <p:cNvPr id="45068" name="Oval 22"/>
              <p:cNvSpPr>
                <a:spLocks noChangeArrowheads="1"/>
              </p:cNvSpPr>
              <p:nvPr/>
            </p:nvSpPr>
            <p:spPr bwMode="auto">
              <a:xfrm>
                <a:off x="1152" y="40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5069" name="Oval 23"/>
              <p:cNvSpPr>
                <a:spLocks noChangeArrowheads="1"/>
              </p:cNvSpPr>
              <p:nvPr/>
            </p:nvSpPr>
            <p:spPr bwMode="auto">
              <a:xfrm>
                <a:off x="1056" y="41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5070" name="Oval 24"/>
              <p:cNvSpPr>
                <a:spLocks noChangeArrowheads="1"/>
              </p:cNvSpPr>
              <p:nvPr/>
            </p:nvSpPr>
            <p:spPr bwMode="auto">
              <a:xfrm>
                <a:off x="1248" y="41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45071" name="Line 25"/>
              <p:cNvSpPr>
                <a:spLocks noChangeShapeType="1"/>
              </p:cNvSpPr>
              <p:nvPr/>
            </p:nvSpPr>
            <p:spPr bwMode="auto">
              <a:xfrm flipH="1">
                <a:off x="1104" y="4080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72" name="Line 26"/>
              <p:cNvSpPr>
                <a:spLocks noChangeShapeType="1"/>
              </p:cNvSpPr>
              <p:nvPr/>
            </p:nvSpPr>
            <p:spPr bwMode="auto">
              <a:xfrm>
                <a:off x="1200" y="4080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5768229" y="468913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28" name="Oval 6"/>
          <p:cNvSpPr>
            <a:spLocks noChangeArrowheads="1"/>
          </p:cNvSpPr>
          <p:nvPr/>
        </p:nvSpPr>
        <p:spPr bwMode="auto">
          <a:xfrm>
            <a:off x="6148164" y="4689139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891147-FEC9-9F4C-9CDD-08680251A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207">
        <p:fade/>
      </p:transition>
    </mc:Choice>
    <mc:Fallback>
      <p:transition spd="med" advTm="662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Illustration of the heap’s definition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2012" y="1266826"/>
            <a:ext cx="8534400" cy="4905375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endParaRPr lang="en-US" sz="2000" dirty="0"/>
          </a:p>
          <a:p>
            <a:pPr>
              <a:buFont typeface="Monotype Sorts" pitchFamily="2" charset="2"/>
              <a:buNone/>
              <a:defRPr/>
            </a:pPr>
            <a:endParaRPr lang="en-US" sz="2000" dirty="0"/>
          </a:p>
          <a:p>
            <a:pPr>
              <a:buFont typeface="Monotype Sorts" pitchFamily="2" charset="2"/>
              <a:buNone/>
              <a:defRPr/>
            </a:pPr>
            <a:endParaRPr lang="en-US" sz="2000" dirty="0"/>
          </a:p>
          <a:p>
            <a:pPr>
              <a:buFont typeface="Monotype Sorts" pitchFamily="2" charset="2"/>
              <a:buNone/>
              <a:defRPr/>
            </a:pPr>
            <a:endParaRPr lang="en-US" sz="2000" dirty="0"/>
          </a:p>
          <a:p>
            <a:pPr>
              <a:buFont typeface="Monotype Sorts" pitchFamily="2" charset="2"/>
              <a:buNone/>
              <a:defRPr/>
            </a:pPr>
            <a:endParaRPr lang="en-US" sz="2000" dirty="0"/>
          </a:p>
          <a:p>
            <a:pPr>
              <a:buFont typeface="Monotype Sorts" pitchFamily="2" charset="2"/>
              <a:buNone/>
              <a:defRPr/>
            </a:pPr>
            <a:endParaRPr lang="en-US" sz="2000" dirty="0"/>
          </a:p>
          <a:p>
            <a:pPr>
              <a:buFont typeface="Monotype Sorts" pitchFamily="2" charset="2"/>
              <a:buNone/>
              <a:defRPr/>
            </a:pPr>
            <a:endParaRPr lang="en-US" sz="2000" dirty="0"/>
          </a:p>
          <a:p>
            <a:pPr>
              <a:buFont typeface="Monotype Sorts" pitchFamily="2" charset="2"/>
              <a:buNone/>
              <a:defRPr/>
            </a:pPr>
            <a:endParaRPr lang="en-US" sz="2000" dirty="0"/>
          </a:p>
          <a:p>
            <a:pPr>
              <a:buFont typeface="Monotype Sorts" pitchFamily="2" charset="2"/>
              <a:buNone/>
              <a:defRPr/>
            </a:pPr>
            <a:endParaRPr lang="en-US" sz="2000" dirty="0"/>
          </a:p>
          <a:p>
            <a:pPr>
              <a:buFont typeface="Monotype Sorts" pitchFamily="2" charset="2"/>
              <a:buNone/>
              <a:defRPr/>
            </a:pPr>
            <a:endParaRPr lang="en-US" sz="2000" dirty="0"/>
          </a:p>
          <a:p>
            <a:pPr>
              <a:buFont typeface="Monotype Sorts" pitchFamily="2" charset="2"/>
              <a:buNone/>
              <a:defRPr/>
            </a:pPr>
            <a:endParaRPr lang="en-US" sz="2000" i="1" dirty="0"/>
          </a:p>
          <a:p>
            <a:pPr>
              <a:buFont typeface="Monotype Sorts" pitchFamily="2" charset="2"/>
              <a:buNone/>
              <a:defRPr/>
            </a:pPr>
            <a:endParaRPr lang="en-US" sz="2000" dirty="0"/>
          </a:p>
        </p:txBody>
      </p:sp>
      <p:pic>
        <p:nvPicPr>
          <p:cNvPr id="46084" name="Picture 10" descr="Fig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3412" y="1676400"/>
            <a:ext cx="8686800" cy="1663700"/>
          </a:xfrm>
          <a:solidFill>
            <a:schemeClr val="tx1"/>
          </a:solidFill>
        </p:spPr>
      </p:pic>
      <p:sp>
        <p:nvSpPr>
          <p:cNvPr id="366604" name="Text Box 12"/>
          <p:cNvSpPr txBox="1">
            <a:spLocks noChangeArrowheads="1"/>
          </p:cNvSpPr>
          <p:nvPr/>
        </p:nvSpPr>
        <p:spPr bwMode="auto">
          <a:xfrm>
            <a:off x="2665412" y="3657600"/>
            <a:ext cx="1371600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heap</a:t>
            </a:r>
          </a:p>
        </p:txBody>
      </p:sp>
      <p:sp>
        <p:nvSpPr>
          <p:cNvPr id="366605" name="Text Box 13"/>
          <p:cNvSpPr txBox="1">
            <a:spLocks noChangeArrowheads="1"/>
          </p:cNvSpPr>
          <p:nvPr/>
        </p:nvSpPr>
        <p:spPr bwMode="auto">
          <a:xfrm>
            <a:off x="5637212" y="3657600"/>
            <a:ext cx="1676400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not a heap</a:t>
            </a:r>
          </a:p>
        </p:txBody>
      </p:sp>
      <p:sp>
        <p:nvSpPr>
          <p:cNvPr id="366606" name="Text Box 14"/>
          <p:cNvSpPr txBox="1">
            <a:spLocks noChangeArrowheads="1"/>
          </p:cNvSpPr>
          <p:nvPr/>
        </p:nvSpPr>
        <p:spPr bwMode="auto">
          <a:xfrm>
            <a:off x="8609012" y="3657600"/>
            <a:ext cx="1676400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not a heap</a:t>
            </a:r>
          </a:p>
        </p:txBody>
      </p:sp>
      <p:sp>
        <p:nvSpPr>
          <p:cNvPr id="46088" name="Text Box 15"/>
          <p:cNvSpPr txBox="1">
            <a:spLocks noChangeArrowheads="1"/>
          </p:cNvSpPr>
          <p:nvPr/>
        </p:nvSpPr>
        <p:spPr bwMode="auto">
          <a:xfrm>
            <a:off x="2360612" y="5181601"/>
            <a:ext cx="78486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/>
          </a:p>
        </p:txBody>
      </p:sp>
      <p:sp>
        <p:nvSpPr>
          <p:cNvPr id="366608" name="Text Box 16"/>
          <p:cNvSpPr txBox="1">
            <a:spLocks noChangeArrowheads="1"/>
          </p:cNvSpPr>
          <p:nvPr/>
        </p:nvSpPr>
        <p:spPr bwMode="auto">
          <a:xfrm>
            <a:off x="1053852" y="4876801"/>
            <a:ext cx="9612560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Note: Heap’s elements are ordered top down (along any path  </a:t>
            </a:r>
            <a:b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down from its root), but they are not ordered left to right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E26BE4C-EB47-1043-B806-F3B7FAAC2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987">
        <p:fade/>
      </p:transition>
    </mc:Choice>
    <mc:Fallback>
      <p:transition spd="med" advTm="629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260648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Some Important Properties of a Heap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2936" y="2132856"/>
            <a:ext cx="9602952" cy="309634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Given </a:t>
            </a:r>
            <a:r>
              <a:rPr lang="en-US" i="1" dirty="0"/>
              <a:t>n,</a:t>
            </a:r>
            <a:r>
              <a:rPr lang="en-US" dirty="0"/>
              <a:t> there exists a unique binary tree with </a:t>
            </a:r>
            <a:r>
              <a:rPr lang="en-US" i="1" dirty="0"/>
              <a:t>n</a:t>
            </a:r>
            <a:r>
              <a:rPr lang="en-US" dirty="0"/>
              <a:t> nodes that is essentially complete, with </a:t>
            </a:r>
            <a:r>
              <a:rPr lang="en-US" i="1" dirty="0"/>
              <a:t>h </a:t>
            </a:r>
            <a:r>
              <a:rPr lang="en-US" dirty="0"/>
              <a:t>= </a:t>
            </a:r>
            <a:r>
              <a:rPr lang="en-US" dirty="0">
                <a:sym typeface="Symbol" pitchFamily="84" charset="2"/>
              </a:rPr>
              <a:t></a:t>
            </a:r>
            <a:r>
              <a:rPr lang="en-US" dirty="0"/>
              <a:t>log</a:t>
            </a:r>
            <a:r>
              <a:rPr lang="en-US" baseline="-25000" dirty="0"/>
              <a:t>2 </a:t>
            </a:r>
            <a:r>
              <a:rPr lang="en-US" i="1" dirty="0"/>
              <a:t>n</a:t>
            </a:r>
            <a:r>
              <a:rPr lang="en-US" dirty="0">
                <a:sym typeface="Symbol" pitchFamily="84" charset="2"/>
              </a:rPr>
              <a:t></a:t>
            </a: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The root contains the largest key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A heap can be represented as an array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The subtree rooted at any node of a heap is also a heap</a:t>
            </a:r>
            <a:br>
              <a:rPr lang="en-US" dirty="0"/>
            </a:br>
            <a:endParaRPr lang="en-US" dirty="0"/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FFBDAE3-F69F-6D4F-A7B7-B666EEEF9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692">
        <p:fade/>
      </p:transition>
    </mc:Choice>
    <mc:Fallback>
      <p:transition spd="med" advTm="456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6911" y="76199"/>
            <a:ext cx="9144001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Heap’s Array Representation</a:t>
            </a:r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1844" y="1266826"/>
            <a:ext cx="9433048" cy="54025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Store heap’s elements in an array (whose elements indexed, for convenience, 1 to </a:t>
            </a:r>
            <a:r>
              <a:rPr lang="en-US" i="1" dirty="0"/>
              <a:t>n</a:t>
            </a:r>
            <a:r>
              <a:rPr lang="en-US" dirty="0"/>
              <a:t>) in top-down left-right order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Example: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000" dirty="0"/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endParaRPr lang="en-US" sz="2000" dirty="0"/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endParaRPr lang="en-US" sz="2000" dirty="0"/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endParaRPr lang="en-US" sz="2000" dirty="0"/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r>
              <a:rPr lang="en-US" sz="2000" dirty="0"/>
              <a:t>Left child of node </a:t>
            </a:r>
            <a:r>
              <a:rPr lang="en-US" sz="2000" i="1" dirty="0"/>
              <a:t>j</a:t>
            </a:r>
            <a:r>
              <a:rPr lang="en-US" sz="2000" dirty="0"/>
              <a:t> is at 2</a:t>
            </a:r>
            <a:r>
              <a:rPr lang="en-US" sz="2000" i="1" dirty="0"/>
              <a:t>j</a:t>
            </a:r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r>
              <a:rPr lang="en-US" sz="2000" dirty="0"/>
              <a:t>Right child of node </a:t>
            </a:r>
            <a:r>
              <a:rPr lang="en-US" sz="2000" i="1" dirty="0"/>
              <a:t>j</a:t>
            </a:r>
            <a:r>
              <a:rPr lang="en-US" sz="2000" dirty="0"/>
              <a:t> is at 2</a:t>
            </a:r>
            <a:r>
              <a:rPr lang="en-US" sz="2000" i="1" dirty="0"/>
              <a:t>j</a:t>
            </a:r>
            <a:r>
              <a:rPr lang="en-US" sz="2000" dirty="0"/>
              <a:t>+1</a:t>
            </a:r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r>
              <a:rPr lang="en-US" sz="2000" dirty="0"/>
              <a:t>Parent of node </a:t>
            </a:r>
            <a:r>
              <a:rPr lang="en-US" sz="2000" i="1" dirty="0"/>
              <a:t>j</a:t>
            </a:r>
            <a:r>
              <a:rPr lang="en-US" sz="2000" dirty="0"/>
              <a:t> is at </a:t>
            </a:r>
            <a:r>
              <a:rPr lang="en-US" sz="2000" dirty="0">
                <a:sym typeface="Symbol" pitchFamily="84" charset="2"/>
              </a:rPr>
              <a:t></a:t>
            </a:r>
            <a:r>
              <a:rPr lang="en-US" sz="2000" i="1" dirty="0"/>
              <a:t>j</a:t>
            </a:r>
            <a:r>
              <a:rPr lang="en-US" sz="2000" dirty="0"/>
              <a:t>/2</a:t>
            </a:r>
            <a:r>
              <a:rPr lang="en-US" sz="2000" dirty="0">
                <a:sym typeface="Symbol" pitchFamily="84" charset="2"/>
              </a:rPr>
              <a:t> </a:t>
            </a:r>
            <a:endParaRPr lang="en-US" sz="2000" dirty="0"/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r>
              <a:rPr lang="en-US" sz="2000" dirty="0"/>
              <a:t>Parental nodes are represented in the first </a:t>
            </a:r>
            <a:r>
              <a:rPr lang="en-US" sz="2000" dirty="0">
                <a:sym typeface="Symbol" pitchFamily="84" charset="2"/>
              </a:rPr>
              <a:t></a:t>
            </a:r>
            <a:r>
              <a:rPr lang="en-US" sz="2000" i="1" dirty="0"/>
              <a:t>n</a:t>
            </a:r>
            <a:r>
              <a:rPr lang="en-US" sz="2000" dirty="0"/>
              <a:t>/2</a:t>
            </a:r>
            <a:r>
              <a:rPr lang="en-US" sz="2000" dirty="0">
                <a:sym typeface="Symbol" pitchFamily="84" charset="2"/>
              </a:rPr>
              <a:t>  </a:t>
            </a:r>
            <a:r>
              <a:rPr lang="en-US" sz="2000" dirty="0"/>
              <a:t>locations</a:t>
            </a:r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endParaRPr lang="en-US" dirty="0"/>
          </a:p>
        </p:txBody>
      </p:sp>
      <p:sp>
        <p:nvSpPr>
          <p:cNvPr id="48132" name="Line 8"/>
          <p:cNvSpPr>
            <a:spLocks noChangeShapeType="1"/>
          </p:cNvSpPr>
          <p:nvPr/>
        </p:nvSpPr>
        <p:spPr bwMode="auto">
          <a:xfrm flipH="1">
            <a:off x="5865812" y="5638800"/>
            <a:ext cx="762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Oval 9"/>
          <p:cNvSpPr>
            <a:spLocks noChangeArrowheads="1"/>
          </p:cNvSpPr>
          <p:nvPr/>
        </p:nvSpPr>
        <p:spPr bwMode="auto">
          <a:xfrm>
            <a:off x="3275012" y="2514600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48134" name="Oval 10"/>
          <p:cNvSpPr>
            <a:spLocks noChangeArrowheads="1"/>
          </p:cNvSpPr>
          <p:nvPr/>
        </p:nvSpPr>
        <p:spPr bwMode="auto">
          <a:xfrm>
            <a:off x="2208212" y="4038600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48135" name="Oval 11"/>
          <p:cNvSpPr>
            <a:spLocks noChangeArrowheads="1"/>
          </p:cNvSpPr>
          <p:nvPr/>
        </p:nvSpPr>
        <p:spPr bwMode="auto">
          <a:xfrm>
            <a:off x="2589212" y="3276600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48136" name="Oval 12"/>
          <p:cNvSpPr>
            <a:spLocks noChangeArrowheads="1"/>
          </p:cNvSpPr>
          <p:nvPr/>
        </p:nvSpPr>
        <p:spPr bwMode="auto">
          <a:xfrm>
            <a:off x="3960812" y="3276600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48137" name="Line 13"/>
          <p:cNvSpPr>
            <a:spLocks noChangeShapeType="1"/>
          </p:cNvSpPr>
          <p:nvPr/>
        </p:nvSpPr>
        <p:spPr bwMode="auto">
          <a:xfrm flipH="1">
            <a:off x="2817812" y="2819400"/>
            <a:ext cx="4572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Line 14"/>
          <p:cNvSpPr>
            <a:spLocks noChangeShapeType="1"/>
          </p:cNvSpPr>
          <p:nvPr/>
        </p:nvSpPr>
        <p:spPr bwMode="auto">
          <a:xfrm flipH="1">
            <a:off x="2436812" y="3657600"/>
            <a:ext cx="2286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9" name="Line 15"/>
          <p:cNvSpPr>
            <a:spLocks noChangeShapeType="1"/>
          </p:cNvSpPr>
          <p:nvPr/>
        </p:nvSpPr>
        <p:spPr bwMode="auto">
          <a:xfrm>
            <a:off x="3732212" y="2819400"/>
            <a:ext cx="3810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Text Box 16"/>
          <p:cNvSpPr txBox="1">
            <a:spLocks noChangeArrowheads="1"/>
          </p:cNvSpPr>
          <p:nvPr/>
        </p:nvSpPr>
        <p:spPr bwMode="auto">
          <a:xfrm>
            <a:off x="3259137" y="2857501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1800"/>
          </a:p>
        </p:txBody>
      </p:sp>
      <p:sp>
        <p:nvSpPr>
          <p:cNvPr id="48141" name="Text Box 17"/>
          <p:cNvSpPr txBox="1">
            <a:spLocks noChangeArrowheads="1"/>
          </p:cNvSpPr>
          <p:nvPr/>
        </p:nvSpPr>
        <p:spPr bwMode="auto">
          <a:xfrm>
            <a:off x="4094162" y="3733801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1800"/>
          </a:p>
        </p:txBody>
      </p:sp>
      <p:sp>
        <p:nvSpPr>
          <p:cNvPr id="48142" name="Text Box 18"/>
          <p:cNvSpPr txBox="1">
            <a:spLocks noChangeArrowheads="1"/>
          </p:cNvSpPr>
          <p:nvPr/>
        </p:nvSpPr>
        <p:spPr bwMode="auto">
          <a:xfrm>
            <a:off x="3960812" y="2971801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1800"/>
          </a:p>
        </p:txBody>
      </p:sp>
      <p:sp>
        <p:nvSpPr>
          <p:cNvPr id="48143" name="Text Box 19"/>
          <p:cNvSpPr txBox="1">
            <a:spLocks noChangeArrowheads="1"/>
          </p:cNvSpPr>
          <p:nvPr/>
        </p:nvSpPr>
        <p:spPr bwMode="auto">
          <a:xfrm>
            <a:off x="5084762" y="2819401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1800"/>
          </a:p>
        </p:txBody>
      </p:sp>
      <p:sp>
        <p:nvSpPr>
          <p:cNvPr id="48144" name="Oval 20"/>
          <p:cNvSpPr>
            <a:spLocks noChangeArrowheads="1"/>
          </p:cNvSpPr>
          <p:nvPr/>
        </p:nvSpPr>
        <p:spPr bwMode="auto">
          <a:xfrm>
            <a:off x="2894012" y="4038600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48145" name="Oval 21"/>
          <p:cNvSpPr>
            <a:spLocks noChangeArrowheads="1"/>
          </p:cNvSpPr>
          <p:nvPr/>
        </p:nvSpPr>
        <p:spPr bwMode="auto">
          <a:xfrm>
            <a:off x="3656012" y="4038600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8146" name="Line 22"/>
          <p:cNvSpPr>
            <a:spLocks noChangeShapeType="1"/>
          </p:cNvSpPr>
          <p:nvPr/>
        </p:nvSpPr>
        <p:spPr bwMode="auto">
          <a:xfrm>
            <a:off x="2970212" y="3657600"/>
            <a:ext cx="1524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7" name="Line 23"/>
          <p:cNvSpPr>
            <a:spLocks noChangeShapeType="1"/>
          </p:cNvSpPr>
          <p:nvPr/>
        </p:nvSpPr>
        <p:spPr bwMode="auto">
          <a:xfrm flipH="1">
            <a:off x="3884612" y="3657600"/>
            <a:ext cx="1524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148" name="Group 25"/>
          <p:cNvGrpSpPr>
            <a:grpSpLocks/>
          </p:cNvGrpSpPr>
          <p:nvPr/>
        </p:nvGrpSpPr>
        <p:grpSpPr bwMode="auto">
          <a:xfrm>
            <a:off x="7237412" y="2667000"/>
            <a:ext cx="2286000" cy="990600"/>
            <a:chOff x="3072" y="1536"/>
            <a:chExt cx="1440" cy="624"/>
          </a:xfrm>
        </p:grpSpPr>
        <p:sp>
          <p:nvSpPr>
            <p:cNvPr id="48150" name="Text Box 26"/>
            <p:cNvSpPr txBox="1">
              <a:spLocks noChangeArrowheads="1"/>
            </p:cNvSpPr>
            <p:nvPr/>
          </p:nvSpPr>
          <p:spPr bwMode="auto">
            <a:xfrm>
              <a:off x="3158" y="1800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 sz="1800"/>
            </a:p>
          </p:txBody>
        </p:sp>
        <p:sp>
          <p:nvSpPr>
            <p:cNvPr id="48151" name="Rectangle 27"/>
            <p:cNvSpPr>
              <a:spLocks noChangeArrowheads="1"/>
            </p:cNvSpPr>
            <p:nvPr/>
          </p:nvSpPr>
          <p:spPr bwMode="auto">
            <a:xfrm>
              <a:off x="3072" y="1800"/>
              <a:ext cx="1440" cy="36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48152" name="Line 28"/>
            <p:cNvSpPr>
              <a:spLocks noChangeShapeType="1"/>
            </p:cNvSpPr>
            <p:nvPr/>
          </p:nvSpPr>
          <p:spPr bwMode="auto">
            <a:xfrm>
              <a:off x="3312" y="1800"/>
              <a:ext cx="0" cy="36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3" name="Line 29"/>
            <p:cNvSpPr>
              <a:spLocks noChangeShapeType="1"/>
            </p:cNvSpPr>
            <p:nvPr/>
          </p:nvSpPr>
          <p:spPr bwMode="auto">
            <a:xfrm>
              <a:off x="4269" y="1776"/>
              <a:ext cx="0" cy="36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4" name="Line 30"/>
            <p:cNvSpPr>
              <a:spLocks noChangeShapeType="1"/>
            </p:cNvSpPr>
            <p:nvPr/>
          </p:nvSpPr>
          <p:spPr bwMode="auto">
            <a:xfrm>
              <a:off x="4512" y="1800"/>
              <a:ext cx="0" cy="36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5" name="Line 31"/>
            <p:cNvSpPr>
              <a:spLocks noChangeShapeType="1"/>
            </p:cNvSpPr>
            <p:nvPr/>
          </p:nvSpPr>
          <p:spPr bwMode="auto">
            <a:xfrm>
              <a:off x="3552" y="1800"/>
              <a:ext cx="0" cy="36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6" name="Line 32"/>
            <p:cNvSpPr>
              <a:spLocks noChangeShapeType="1"/>
            </p:cNvSpPr>
            <p:nvPr/>
          </p:nvSpPr>
          <p:spPr bwMode="auto">
            <a:xfrm>
              <a:off x="3792" y="1800"/>
              <a:ext cx="0" cy="36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7" name="Line 33"/>
            <p:cNvSpPr>
              <a:spLocks noChangeShapeType="1"/>
            </p:cNvSpPr>
            <p:nvPr/>
          </p:nvSpPr>
          <p:spPr bwMode="auto">
            <a:xfrm>
              <a:off x="4032" y="1800"/>
              <a:ext cx="0" cy="36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8" name="Text Box 34"/>
            <p:cNvSpPr txBox="1">
              <a:spLocks noChangeArrowheads="1"/>
            </p:cNvSpPr>
            <p:nvPr/>
          </p:nvSpPr>
          <p:spPr bwMode="auto">
            <a:xfrm>
              <a:off x="3072" y="1536"/>
              <a:ext cx="14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/>
                <a:t>1   2   3   4   5   6</a:t>
              </a:r>
            </a:p>
          </p:txBody>
        </p:sp>
        <p:sp>
          <p:nvSpPr>
            <p:cNvPr id="48159" name="Text Box 35"/>
            <p:cNvSpPr txBox="1">
              <a:spLocks noChangeArrowheads="1"/>
            </p:cNvSpPr>
            <p:nvPr/>
          </p:nvSpPr>
          <p:spPr bwMode="auto">
            <a:xfrm>
              <a:off x="3072" y="1872"/>
              <a:ext cx="14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>
                  <a:solidFill>
                    <a:schemeClr val="bg2"/>
                  </a:solidFill>
                </a:rPr>
                <a:t>9   5   3   1   4   2</a:t>
              </a:r>
            </a:p>
          </p:txBody>
        </p:sp>
      </p:grpSp>
      <p:sp>
        <p:nvSpPr>
          <p:cNvPr id="48149" name="Line 41"/>
          <p:cNvSpPr>
            <a:spLocks noChangeShapeType="1"/>
          </p:cNvSpPr>
          <p:nvPr/>
        </p:nvSpPr>
        <p:spPr bwMode="auto">
          <a:xfrm>
            <a:off x="5408612" y="3429000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0BF0BA-A607-454A-8B90-51A83A834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6985">
        <p:fade/>
      </p:transition>
    </mc:Choice>
    <mc:Fallback>
      <p:transition spd="med" advTm="116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188640"/>
            <a:ext cx="9144001" cy="77187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Downheap</a:t>
            </a:r>
            <a:r>
              <a:rPr lang="en-US" dirty="0"/>
              <a:t>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832" y="1002314"/>
            <a:ext cx="10441159" cy="29523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err="1"/>
              <a:t>downheap</a:t>
            </a:r>
            <a:r>
              <a:rPr lang="en-US" dirty="0"/>
              <a:t> operation is performed on a parental node.</a:t>
            </a:r>
          </a:p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err="1"/>
              <a:t>downheap</a:t>
            </a:r>
            <a:r>
              <a:rPr lang="en-US" dirty="0"/>
              <a:t> is performed on a node, the operation keeps exchanging the node with its largest child until the heap condition holds.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Downheap</a:t>
            </a:r>
            <a:r>
              <a:rPr lang="en-US" dirty="0"/>
              <a:t> is useful in heap construction, heapsorting, and deletion of the root.</a:t>
            </a:r>
          </a:p>
          <a:p>
            <a:r>
              <a:rPr lang="en-US" dirty="0"/>
              <a:t>Efficiency: log </a:t>
            </a:r>
            <a:r>
              <a:rPr lang="en-US" i="1" dirty="0"/>
              <a:t>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04634-556C-4299-B74F-6B4056E36C98}"/>
              </a:ext>
            </a:extLst>
          </p:cNvPr>
          <p:cNvSpPr/>
          <p:nvPr/>
        </p:nvSpPr>
        <p:spPr>
          <a:xfrm>
            <a:off x="1551503" y="3976010"/>
            <a:ext cx="8809418" cy="237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47A70A-7AF7-4D72-BA40-F28237B20156}"/>
              </a:ext>
            </a:extLst>
          </p:cNvPr>
          <p:cNvSpPr/>
          <p:nvPr/>
        </p:nvSpPr>
        <p:spPr>
          <a:xfrm>
            <a:off x="3662953" y="55348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BED634-C2FD-45C0-BEFA-9B06E353ACF4}"/>
              </a:ext>
            </a:extLst>
          </p:cNvPr>
          <p:cNvSpPr/>
          <p:nvPr/>
        </p:nvSpPr>
        <p:spPr>
          <a:xfrm>
            <a:off x="4046087" y="482470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E45738-23CC-4B5E-B737-722372C975C8}"/>
              </a:ext>
            </a:extLst>
          </p:cNvPr>
          <p:cNvSpPr/>
          <p:nvPr/>
        </p:nvSpPr>
        <p:spPr>
          <a:xfrm>
            <a:off x="3443850" y="417368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CB4401-B5AF-4C62-B311-87C488B3F89A}"/>
              </a:ext>
            </a:extLst>
          </p:cNvPr>
          <p:cNvSpPr/>
          <p:nvPr/>
        </p:nvSpPr>
        <p:spPr>
          <a:xfrm>
            <a:off x="2386675" y="55348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9573A0-49B6-4F4A-B6F5-43A121B980A5}"/>
              </a:ext>
            </a:extLst>
          </p:cNvPr>
          <p:cNvSpPr/>
          <p:nvPr/>
        </p:nvSpPr>
        <p:spPr>
          <a:xfrm>
            <a:off x="2809715" y="4839471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B934E0-2D3A-41E6-869F-FDFDAF0684A5}"/>
              </a:ext>
            </a:extLst>
          </p:cNvPr>
          <p:cNvCxnSpPr>
            <a:cxnSpLocks/>
          </p:cNvCxnSpPr>
          <p:nvPr/>
        </p:nvCxnSpPr>
        <p:spPr>
          <a:xfrm flipH="1">
            <a:off x="3039100" y="4426405"/>
            <a:ext cx="449197" cy="4683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2CCCC5-7FD4-429C-AC40-F27EAFBF9C57}"/>
              </a:ext>
            </a:extLst>
          </p:cNvPr>
          <p:cNvCxnSpPr>
            <a:cxnSpLocks/>
          </p:cNvCxnSpPr>
          <p:nvPr/>
        </p:nvCxnSpPr>
        <p:spPr>
          <a:xfrm flipH="1">
            <a:off x="2619732" y="5103768"/>
            <a:ext cx="269342" cy="43111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35205F-0503-4FBB-9EC8-057E023ECBD9}"/>
              </a:ext>
            </a:extLst>
          </p:cNvPr>
          <p:cNvCxnSpPr>
            <a:cxnSpLocks/>
          </p:cNvCxnSpPr>
          <p:nvPr/>
        </p:nvCxnSpPr>
        <p:spPr>
          <a:xfrm>
            <a:off x="3019690" y="5119481"/>
            <a:ext cx="254345" cy="4656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BBB049-31F6-4664-A811-6B1379DF24B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651854" y="4434222"/>
            <a:ext cx="436701" cy="43266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4604FC-C756-4321-823B-DB341C8705D7}"/>
              </a:ext>
            </a:extLst>
          </p:cNvPr>
          <p:cNvSpPr txBox="1"/>
          <p:nvPr/>
        </p:nvSpPr>
        <p:spPr>
          <a:xfrm>
            <a:off x="3651496" y="549423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B5EF9-8B2C-42AA-B58C-8080FCD8B205}"/>
              </a:ext>
            </a:extLst>
          </p:cNvPr>
          <p:cNvSpPr txBox="1"/>
          <p:nvPr/>
        </p:nvSpPr>
        <p:spPr>
          <a:xfrm>
            <a:off x="2796437" y="477812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0F2E43-3CB6-4892-B623-5C0B655E23F5}"/>
              </a:ext>
            </a:extLst>
          </p:cNvPr>
          <p:cNvSpPr txBox="1"/>
          <p:nvPr/>
        </p:nvSpPr>
        <p:spPr>
          <a:xfrm>
            <a:off x="3160839" y="549423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7837F5-03F3-41FC-BD1B-BA7BCF293836}"/>
              </a:ext>
            </a:extLst>
          </p:cNvPr>
          <p:cNvSpPr txBox="1"/>
          <p:nvPr/>
        </p:nvSpPr>
        <p:spPr>
          <a:xfrm>
            <a:off x="3432393" y="411374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CD8141-A2E7-4C66-B701-730A714DA599}"/>
              </a:ext>
            </a:extLst>
          </p:cNvPr>
          <p:cNvSpPr/>
          <p:nvPr/>
        </p:nvSpPr>
        <p:spPr>
          <a:xfrm>
            <a:off x="3171565" y="55348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8C019-E847-4CC0-9D9B-F9A1BB9BFA2E}"/>
              </a:ext>
            </a:extLst>
          </p:cNvPr>
          <p:cNvSpPr txBox="1"/>
          <p:nvPr/>
        </p:nvSpPr>
        <p:spPr>
          <a:xfrm>
            <a:off x="4048474" y="478405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7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ACBF6B-E125-4E2E-A77D-AD7F4A306030}"/>
              </a:ext>
            </a:extLst>
          </p:cNvPr>
          <p:cNvCxnSpPr>
            <a:cxnSpLocks/>
          </p:cNvCxnSpPr>
          <p:nvPr/>
        </p:nvCxnSpPr>
        <p:spPr>
          <a:xfrm flipH="1">
            <a:off x="3837281" y="5103768"/>
            <a:ext cx="269342" cy="43111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ABF1DB-2DE9-4756-8BAA-F2336230EB88}"/>
              </a:ext>
            </a:extLst>
          </p:cNvPr>
          <p:cNvSpPr txBox="1"/>
          <p:nvPr/>
        </p:nvSpPr>
        <p:spPr>
          <a:xfrm>
            <a:off x="2386675" y="549637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1C2E8C-3DFE-46B0-B6DF-CD1598B1B3BD}"/>
              </a:ext>
            </a:extLst>
          </p:cNvPr>
          <p:cNvSpPr/>
          <p:nvPr/>
        </p:nvSpPr>
        <p:spPr>
          <a:xfrm>
            <a:off x="8035210" y="55348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BF44D4C-7CE8-48CA-9764-D0265C9349A2}"/>
              </a:ext>
            </a:extLst>
          </p:cNvPr>
          <p:cNvSpPr/>
          <p:nvPr/>
        </p:nvSpPr>
        <p:spPr>
          <a:xfrm>
            <a:off x="8418344" y="482470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EF12FF8-0375-49AE-8B85-932F6899B878}"/>
              </a:ext>
            </a:extLst>
          </p:cNvPr>
          <p:cNvSpPr/>
          <p:nvPr/>
        </p:nvSpPr>
        <p:spPr>
          <a:xfrm>
            <a:off x="7816107" y="417368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19B7A57-71B0-4860-9008-3C5BF28DAEE8}"/>
              </a:ext>
            </a:extLst>
          </p:cNvPr>
          <p:cNvSpPr/>
          <p:nvPr/>
        </p:nvSpPr>
        <p:spPr>
          <a:xfrm>
            <a:off x="6756022" y="549423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B2FDF7-C69E-4D0D-8033-7B6FC19331A6}"/>
              </a:ext>
            </a:extLst>
          </p:cNvPr>
          <p:cNvSpPr/>
          <p:nvPr/>
        </p:nvSpPr>
        <p:spPr>
          <a:xfrm>
            <a:off x="7181972" y="483947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E73FA3-763F-4F76-BA46-5041FC85F3EE}"/>
              </a:ext>
            </a:extLst>
          </p:cNvPr>
          <p:cNvCxnSpPr>
            <a:cxnSpLocks/>
          </p:cNvCxnSpPr>
          <p:nvPr/>
        </p:nvCxnSpPr>
        <p:spPr>
          <a:xfrm flipH="1">
            <a:off x="7411357" y="4426405"/>
            <a:ext cx="449197" cy="4683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3563C0C-0ECD-4894-8E68-0D6864A6D28C}"/>
              </a:ext>
            </a:extLst>
          </p:cNvPr>
          <p:cNvCxnSpPr>
            <a:cxnSpLocks/>
          </p:cNvCxnSpPr>
          <p:nvPr/>
        </p:nvCxnSpPr>
        <p:spPr>
          <a:xfrm flipH="1">
            <a:off x="6991989" y="5103768"/>
            <a:ext cx="269342" cy="43111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83400F-DDD7-43BB-9F93-89306B95EADA}"/>
              </a:ext>
            </a:extLst>
          </p:cNvPr>
          <p:cNvCxnSpPr>
            <a:cxnSpLocks/>
          </p:cNvCxnSpPr>
          <p:nvPr/>
        </p:nvCxnSpPr>
        <p:spPr>
          <a:xfrm>
            <a:off x="7391947" y="5119481"/>
            <a:ext cx="254345" cy="4656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F093341-0DD1-43E2-98FD-5F8964BB1F2B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8024111" y="4434222"/>
            <a:ext cx="436701" cy="43266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79AA445-BCF1-4EE0-A711-5946561D6F62}"/>
              </a:ext>
            </a:extLst>
          </p:cNvPr>
          <p:cNvSpPr txBox="1"/>
          <p:nvPr/>
        </p:nvSpPr>
        <p:spPr>
          <a:xfrm>
            <a:off x="8023753" y="549423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E170B5-53FA-40C8-8E8A-47D243F31786}"/>
              </a:ext>
            </a:extLst>
          </p:cNvPr>
          <p:cNvSpPr txBox="1"/>
          <p:nvPr/>
        </p:nvSpPr>
        <p:spPr>
          <a:xfrm>
            <a:off x="6757032" y="544185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5544E5-7F47-449A-A246-CF94405C4B94}"/>
              </a:ext>
            </a:extLst>
          </p:cNvPr>
          <p:cNvSpPr txBox="1"/>
          <p:nvPr/>
        </p:nvSpPr>
        <p:spPr>
          <a:xfrm>
            <a:off x="7533096" y="549423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3B87AB-C08E-44A9-8417-6C6382B69AB2}"/>
              </a:ext>
            </a:extLst>
          </p:cNvPr>
          <p:cNvSpPr txBox="1"/>
          <p:nvPr/>
        </p:nvSpPr>
        <p:spPr>
          <a:xfrm>
            <a:off x="7804650" y="411374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5DF7CC-2B4D-4641-B59F-548F8F64F0D0}"/>
              </a:ext>
            </a:extLst>
          </p:cNvPr>
          <p:cNvSpPr/>
          <p:nvPr/>
        </p:nvSpPr>
        <p:spPr>
          <a:xfrm>
            <a:off x="7543822" y="55348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35C598-5119-41CE-ABB9-624E93845350}"/>
              </a:ext>
            </a:extLst>
          </p:cNvPr>
          <p:cNvSpPr txBox="1"/>
          <p:nvPr/>
        </p:nvSpPr>
        <p:spPr>
          <a:xfrm>
            <a:off x="8420731" y="478405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7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6CDC08-0CD7-4B20-8361-EBFD8DC10380}"/>
              </a:ext>
            </a:extLst>
          </p:cNvPr>
          <p:cNvCxnSpPr>
            <a:cxnSpLocks/>
          </p:cNvCxnSpPr>
          <p:nvPr/>
        </p:nvCxnSpPr>
        <p:spPr>
          <a:xfrm flipH="1">
            <a:off x="8209538" y="5103768"/>
            <a:ext cx="269342" cy="43111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43E33C3-30D8-42EB-A734-384B57EE2FF8}"/>
              </a:ext>
            </a:extLst>
          </p:cNvPr>
          <p:cNvSpPr txBox="1"/>
          <p:nvPr/>
        </p:nvSpPr>
        <p:spPr>
          <a:xfrm>
            <a:off x="7162012" y="479481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8B651A8-6F73-45AF-A8CE-3ACC2AB1BBD3}"/>
              </a:ext>
            </a:extLst>
          </p:cNvPr>
          <p:cNvSpPr/>
          <p:nvPr/>
        </p:nvSpPr>
        <p:spPr>
          <a:xfrm>
            <a:off x="5340080" y="4802374"/>
            <a:ext cx="616132" cy="332693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E0B017BA-35C2-464A-A988-A1E78EC7B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8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960">
        <p:fade/>
      </p:transition>
    </mc:Choice>
    <mc:Fallback>
      <p:transition spd="med" advTm="61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16632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Instance simplification - Presorting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3892" y="1484784"/>
            <a:ext cx="9829092" cy="468052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sz="2600" dirty="0"/>
              <a:t>Solve a problem’s instance  by transforming it into another simpler/easier instance of the same problem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endParaRPr lang="en-US" sz="2600" dirty="0"/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sz="2600" u="sng" dirty="0"/>
              <a:t>Presorting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sz="2600" dirty="0"/>
              <a:t>Many problems involving lists are easier when list is sorted.</a:t>
            </a:r>
          </a:p>
          <a:p>
            <a:pPr>
              <a:lnSpc>
                <a:spcPct val="110000"/>
              </a:lnSpc>
              <a:buFont typeface="Monotype Sorts" pitchFamily="2" charset="2"/>
              <a:buChar char="b"/>
              <a:defRPr/>
            </a:pPr>
            <a:r>
              <a:rPr lang="en-US" sz="2600" dirty="0"/>
              <a:t>searching </a:t>
            </a:r>
          </a:p>
          <a:p>
            <a:pPr>
              <a:lnSpc>
                <a:spcPct val="110000"/>
              </a:lnSpc>
              <a:buFont typeface="Monotype Sorts" pitchFamily="2" charset="2"/>
              <a:buChar char="b"/>
              <a:defRPr/>
            </a:pPr>
            <a:r>
              <a:rPr lang="en-US" sz="2600" dirty="0"/>
              <a:t>computing the median (selection problem)</a:t>
            </a:r>
          </a:p>
          <a:p>
            <a:pPr>
              <a:lnSpc>
                <a:spcPct val="110000"/>
              </a:lnSpc>
              <a:buFont typeface="Monotype Sorts" pitchFamily="2" charset="2"/>
              <a:buChar char="b"/>
              <a:defRPr/>
            </a:pPr>
            <a:r>
              <a:rPr lang="en-US" sz="2600" dirty="0"/>
              <a:t>checking if all elements  are distinct (element uniqueness)</a:t>
            </a:r>
            <a:br>
              <a:rPr lang="en-US" sz="2600" dirty="0"/>
            </a:br>
            <a:endParaRPr lang="en-US" sz="2600" dirty="0"/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Char char="b"/>
              <a:defRPr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C07D45B-2011-2644-9F62-B9E0AA1D5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422">
        <p:fade/>
      </p:transition>
    </mc:Choice>
    <mc:Fallback xmlns="">
      <p:transition spd="med" advTm="31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7" name="Rectangle 3"/>
          <p:cNvSpPr>
            <a:spLocks noGrp="1" noChangeArrowheads="1"/>
          </p:cNvSpPr>
          <p:nvPr>
            <p:ph type="title"/>
          </p:nvPr>
        </p:nvSpPr>
        <p:spPr>
          <a:xfrm>
            <a:off x="693812" y="180628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of Heap Construction</a:t>
            </a:r>
          </a:p>
        </p:txBody>
      </p:sp>
      <p:pic>
        <p:nvPicPr>
          <p:cNvPr id="50179" name="Picture 4" descr="Fig 6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3412" y="1981200"/>
            <a:ext cx="8686800" cy="3168650"/>
          </a:xfrm>
          <a:solidFill>
            <a:schemeClr val="tx1"/>
          </a:solidFill>
        </p:spPr>
      </p:pic>
      <p:sp>
        <p:nvSpPr>
          <p:cNvPr id="425990" name="Text Box 6"/>
          <p:cNvSpPr txBox="1">
            <a:spLocks noChangeArrowheads="1"/>
          </p:cNvSpPr>
          <p:nvPr/>
        </p:nvSpPr>
        <p:spPr bwMode="auto">
          <a:xfrm>
            <a:off x="1341884" y="1124744"/>
            <a:ext cx="10585176" cy="53707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Construct a heap for the list 2, 9, 7, 6, 5, 8</a:t>
            </a:r>
          </a:p>
          <a:p>
            <a:pPr eaLnBrk="0" hangingPunct="0">
              <a:spcBef>
                <a:spcPct val="50000"/>
              </a:spcBef>
              <a:defRPr/>
            </a:pPr>
            <a:endParaRPr lang="en-US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Fill the binary tree top-down, left-right with the keys</a:t>
            </a:r>
          </a:p>
          <a:p>
            <a:pPr marL="342900" indent="-3429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Apply </a:t>
            </a:r>
            <a:r>
              <a:rPr lang="en-US" sz="2000" i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downheap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to the last parental node, the second last parental node, … the root node.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7D3BF7D-1BB7-4585-8922-92169590C422}"/>
              </a:ext>
            </a:extLst>
          </p:cNvPr>
          <p:cNvSpPr/>
          <p:nvPr/>
        </p:nvSpPr>
        <p:spPr>
          <a:xfrm>
            <a:off x="3214092" y="2204864"/>
            <a:ext cx="1440160" cy="1191598"/>
          </a:xfrm>
          <a:prstGeom prst="triangle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333837-C1F9-44A9-B1A7-5A6657C56B27}"/>
              </a:ext>
            </a:extLst>
          </p:cNvPr>
          <p:cNvSpPr/>
          <p:nvPr/>
        </p:nvSpPr>
        <p:spPr>
          <a:xfrm>
            <a:off x="3778418" y="2501873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4B4B3D-981E-4A18-A135-9BC4282B63EC}"/>
              </a:ext>
            </a:extLst>
          </p:cNvPr>
          <p:cNvSpPr/>
          <p:nvPr/>
        </p:nvSpPr>
        <p:spPr>
          <a:xfrm>
            <a:off x="8182644" y="2498919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D4B250-6860-4DB7-B2F1-D22AD0FCB2D6}"/>
              </a:ext>
            </a:extLst>
          </p:cNvPr>
          <p:cNvSpPr/>
          <p:nvPr/>
        </p:nvSpPr>
        <p:spPr>
          <a:xfrm>
            <a:off x="3069096" y="3738195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24248A1-9AF8-4558-A2B0-0C78C013FE27}"/>
              </a:ext>
            </a:extLst>
          </p:cNvPr>
          <p:cNvSpPr/>
          <p:nvPr/>
        </p:nvSpPr>
        <p:spPr>
          <a:xfrm>
            <a:off x="7607560" y="2215886"/>
            <a:ext cx="1440160" cy="1191598"/>
          </a:xfrm>
          <a:prstGeom prst="triangle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1B7D470-1B86-4DAF-A3F4-F800C2FADAEE}"/>
              </a:ext>
            </a:extLst>
          </p:cNvPr>
          <p:cNvSpPr/>
          <p:nvPr/>
        </p:nvSpPr>
        <p:spPr>
          <a:xfrm>
            <a:off x="2025960" y="3565525"/>
            <a:ext cx="2376264" cy="966506"/>
          </a:xfrm>
          <a:prstGeom prst="triangle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BBC7F-2AEC-4D4E-8348-9E22F20C103D}"/>
              </a:ext>
            </a:extLst>
          </p:cNvPr>
          <p:cNvSpPr txBox="1"/>
          <p:nvPr/>
        </p:nvSpPr>
        <p:spPr>
          <a:xfrm>
            <a:off x="1903412" y="1974344"/>
            <a:ext cx="32733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1</a:t>
            </a:r>
            <a:endParaRPr lang="en-CA" sz="20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41116A-3147-40B9-BBAB-15D549BCA2E7}"/>
              </a:ext>
            </a:extLst>
          </p:cNvPr>
          <p:cNvSpPr txBox="1"/>
          <p:nvPr/>
        </p:nvSpPr>
        <p:spPr>
          <a:xfrm>
            <a:off x="7771227" y="1967525"/>
            <a:ext cx="32733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2</a:t>
            </a:r>
            <a:endParaRPr lang="en-CA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D4E65-3504-41CF-858F-436EE4182F40}"/>
              </a:ext>
            </a:extLst>
          </p:cNvPr>
          <p:cNvSpPr txBox="1"/>
          <p:nvPr/>
        </p:nvSpPr>
        <p:spPr>
          <a:xfrm>
            <a:off x="1898122" y="3648668"/>
            <a:ext cx="32733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3</a:t>
            </a:r>
            <a:endParaRPr lang="en-CA" sz="20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BAAB0-1688-4D60-9DA8-5E502B8E0A01}"/>
              </a:ext>
            </a:extLst>
          </p:cNvPr>
          <p:cNvSpPr txBox="1"/>
          <p:nvPr/>
        </p:nvSpPr>
        <p:spPr>
          <a:xfrm>
            <a:off x="5502671" y="3642170"/>
            <a:ext cx="32733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4</a:t>
            </a:r>
            <a:endParaRPr lang="en-CA" sz="20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1E5C2-DEA9-4574-8FBE-D8D9099080D7}"/>
              </a:ext>
            </a:extLst>
          </p:cNvPr>
          <p:cNvSpPr txBox="1"/>
          <p:nvPr/>
        </p:nvSpPr>
        <p:spPr>
          <a:xfrm>
            <a:off x="8472636" y="3642170"/>
            <a:ext cx="32733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5</a:t>
            </a:r>
            <a:endParaRPr lang="en-CA" sz="2000" dirty="0">
              <a:solidFill>
                <a:schemeClr val="bg2"/>
              </a:solidFill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82A1829-C53C-C049-9535-E85C8BE91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9586">
        <p:fade/>
      </p:transition>
    </mc:Choice>
    <mc:Fallback>
      <p:transition spd="med" advTm="1195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188640"/>
            <a:ext cx="9577064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Bottom-up Heap Construction</a:t>
            </a:r>
          </a:p>
        </p:txBody>
      </p:sp>
      <p:pic>
        <p:nvPicPr>
          <p:cNvPr id="51203" name="Picture 3" descr="heapbottomup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9996" y="1124744"/>
            <a:ext cx="7239000" cy="527685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C55F6A-06B9-B241-A6E2-25AA79FDA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961">
        <p:fade/>
      </p:transition>
    </mc:Choice>
    <mc:Fallback>
      <p:transition spd="med" advTm="10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97868" y="1772816"/>
            <a:ext cx="10009112" cy="3672408"/>
          </a:xfrm>
        </p:spPr>
        <p:txBody>
          <a:bodyPr/>
          <a:lstStyle/>
          <a:p>
            <a:pPr marL="457200" indent="-457200">
              <a:buNone/>
              <a:defRPr/>
            </a:pPr>
            <a:r>
              <a:rPr lang="en-US" dirty="0"/>
              <a:t>Stage 1: Construct a heap for a given list of </a:t>
            </a:r>
            <a:r>
              <a:rPr lang="en-US" i="1" dirty="0"/>
              <a:t>n</a:t>
            </a:r>
            <a:r>
              <a:rPr lang="en-US" dirty="0"/>
              <a:t> keys</a:t>
            </a:r>
          </a:p>
          <a:p>
            <a:pPr marL="457200" indent="-457200">
              <a:buFont typeface="Monotype Sorts" pitchFamily="2" charset="2"/>
              <a:buChar char="b"/>
              <a:defRPr/>
            </a:pPr>
            <a:endParaRPr lang="en-US" dirty="0"/>
          </a:p>
          <a:p>
            <a:pPr marL="457200" indent="-457200">
              <a:buNone/>
              <a:defRPr/>
            </a:pPr>
            <a:r>
              <a:rPr lang="en-US" dirty="0"/>
              <a:t>Stage 2: Repeat operation of root removal </a:t>
            </a:r>
            <a:r>
              <a:rPr lang="en-US" i="1" dirty="0"/>
              <a:t>n</a:t>
            </a:r>
            <a:r>
              <a:rPr lang="en-US" dirty="0"/>
              <a:t>-1 times:</a:t>
            </a:r>
          </a:p>
          <a:p>
            <a:pPr marL="1485900" lvl="2" indent="-342900">
              <a:defRPr/>
            </a:pPr>
            <a:r>
              <a:rPr lang="en-US" sz="2400" dirty="0"/>
              <a:t>Exchange keys in the root and in the last (rightmost) leaf</a:t>
            </a:r>
          </a:p>
          <a:p>
            <a:pPr marL="1485900" lvl="2" indent="-342900">
              <a:defRPr/>
            </a:pPr>
            <a:r>
              <a:rPr lang="en-US" sz="2400" dirty="0"/>
              <a:t>Decrease heap size by 1</a:t>
            </a:r>
          </a:p>
          <a:p>
            <a:pPr marL="1485900" lvl="2" indent="-342900">
              <a:defRPr/>
            </a:pPr>
            <a:r>
              <a:rPr lang="en-US" sz="2400" dirty="0"/>
              <a:t>If necessary,  swap new root with larger child until the heap condition holds by using the </a:t>
            </a:r>
            <a:r>
              <a:rPr lang="en-US" sz="2400" i="1" dirty="0" err="1"/>
              <a:t>downheap</a:t>
            </a:r>
            <a:r>
              <a:rPr lang="en-US" sz="2400" dirty="0"/>
              <a:t> method</a:t>
            </a:r>
          </a:p>
          <a:p>
            <a:pPr marL="457200" indent="-457200">
              <a:buNone/>
              <a:defRPr/>
            </a:pPr>
            <a:endParaRPr lang="en-US" dirty="0"/>
          </a:p>
          <a:p>
            <a:pPr marL="457200" indent="-457200">
              <a:buNone/>
              <a:defRPr/>
            </a:pPr>
            <a:endParaRPr lang="en-US" dirty="0"/>
          </a:p>
          <a:p>
            <a:pPr marL="457200" indent="-457200">
              <a:buNone/>
              <a:defRPr/>
            </a:pPr>
            <a:endParaRPr lang="en-US" dirty="0"/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title"/>
          </p:nvPr>
        </p:nvSpPr>
        <p:spPr>
          <a:xfrm>
            <a:off x="693812" y="179171"/>
            <a:ext cx="9144001" cy="627856"/>
          </a:xfrm>
        </p:spPr>
        <p:txBody>
          <a:bodyPr/>
          <a:lstStyle/>
          <a:p>
            <a:pPr>
              <a:defRPr/>
            </a:pPr>
            <a:r>
              <a:rPr lang="en-US" dirty="0"/>
              <a:t>Heapsort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C25C1E-4985-D344-9AAA-A83B84B0B3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892">
        <p:fade/>
      </p:transition>
    </mc:Choice>
    <mc:Fallback>
      <p:transition spd="med" advTm="738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9836" y="980728"/>
            <a:ext cx="10297144" cy="5362575"/>
          </a:xfrm>
        </p:spPr>
        <p:txBody>
          <a:bodyPr>
            <a:normAutofit/>
          </a:bodyPr>
          <a:lstStyle/>
          <a:p>
            <a:pPr marL="457200" indent="-457200">
              <a:buNone/>
              <a:defRPr/>
            </a:pPr>
            <a:r>
              <a:rPr lang="en-US" dirty="0"/>
              <a:t>Sort the list  2,  9,  7,  6,  5,  8  by </a:t>
            </a:r>
            <a:r>
              <a:rPr lang="en-US" dirty="0" err="1"/>
              <a:t>heapsort</a:t>
            </a:r>
            <a:endParaRPr lang="en-US" dirty="0"/>
          </a:p>
          <a:p>
            <a:pPr marL="457200" indent="-457200">
              <a:buNone/>
              <a:defRPr/>
            </a:pPr>
            <a:endParaRPr lang="en-US" dirty="0"/>
          </a:p>
          <a:p>
            <a:pPr marL="457200" indent="-457200">
              <a:buNone/>
              <a:defRPr/>
            </a:pPr>
            <a:r>
              <a:rPr lang="en-US" dirty="0"/>
              <a:t>Stage 1 (heap construction)		 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2   9   </a:t>
            </a:r>
            <a:r>
              <a:rPr lang="en-US" sz="2000" u="sng" dirty="0"/>
              <a:t>7</a:t>
            </a:r>
            <a:r>
              <a:rPr lang="en-US" sz="2000" dirty="0"/>
              <a:t>   6   5   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/>
              <a:t>			       </a:t>
            </a:r>
            <a:r>
              <a:rPr lang="en-US" sz="2000" u="sng" dirty="0"/>
              <a:t>9</a:t>
            </a:r>
            <a:r>
              <a:rPr lang="en-US" sz="2000" dirty="0"/>
              <a:t>   6   8   2   5   7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2   </a:t>
            </a:r>
            <a:r>
              <a:rPr lang="en-US" sz="2000" u="sng" dirty="0"/>
              <a:t>9</a:t>
            </a:r>
            <a:r>
              <a:rPr lang="en-US" sz="2000" dirty="0"/>
              <a:t>   8   </a:t>
            </a:r>
            <a:r>
              <a:rPr lang="en-US" sz="2000" dirty="0">
                <a:solidFill>
                  <a:srgbClr val="FF0000"/>
                </a:solidFill>
              </a:rPr>
              <a:t>6   5</a:t>
            </a:r>
            <a:r>
              <a:rPr lang="en-US" sz="2000" dirty="0"/>
              <a:t>   7			       7   </a:t>
            </a:r>
            <a:r>
              <a:rPr lang="en-US" sz="2000" dirty="0">
                <a:solidFill>
                  <a:srgbClr val="FF0000"/>
                </a:solidFill>
              </a:rPr>
              <a:t>6   8</a:t>
            </a:r>
            <a:r>
              <a:rPr lang="en-US" sz="2000" dirty="0"/>
              <a:t>   2   5 |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</a:t>
            </a:r>
            <a:r>
              <a:rPr lang="en-US" sz="2000" u="sng" dirty="0"/>
              <a:t>2</a:t>
            </a:r>
            <a:r>
              <a:rPr lang="en-US" sz="2000" dirty="0"/>
              <a:t>   </a:t>
            </a:r>
            <a:r>
              <a:rPr lang="en-US" sz="2000" dirty="0">
                <a:solidFill>
                  <a:srgbClr val="FF0000"/>
                </a:solidFill>
              </a:rPr>
              <a:t>9   8</a:t>
            </a:r>
            <a:r>
              <a:rPr lang="en-US" sz="2000" dirty="0"/>
              <a:t>   6   5   7			       </a:t>
            </a:r>
            <a:r>
              <a:rPr lang="en-US" sz="2000" u="sng" dirty="0"/>
              <a:t>8</a:t>
            </a:r>
            <a:r>
              <a:rPr lang="en-US" sz="2000" dirty="0"/>
              <a:t>   6   7   2   5 |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9   </a:t>
            </a:r>
            <a:r>
              <a:rPr lang="en-US" sz="2000" u="sng" dirty="0"/>
              <a:t>2</a:t>
            </a:r>
            <a:r>
              <a:rPr lang="en-US" sz="2000" dirty="0"/>
              <a:t>   8   </a:t>
            </a:r>
            <a:r>
              <a:rPr lang="en-US" sz="2000" dirty="0">
                <a:solidFill>
                  <a:srgbClr val="FF0000"/>
                </a:solidFill>
              </a:rPr>
              <a:t>6   5</a:t>
            </a:r>
            <a:r>
              <a:rPr lang="en-US" sz="2000" dirty="0"/>
              <a:t>   7			       5   </a:t>
            </a:r>
            <a:r>
              <a:rPr lang="en-US" sz="2000" dirty="0">
                <a:solidFill>
                  <a:srgbClr val="FF0000"/>
                </a:solidFill>
              </a:rPr>
              <a:t>6   7</a:t>
            </a:r>
            <a:r>
              <a:rPr lang="en-US" sz="2000" dirty="0"/>
              <a:t>   2 |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9   6   8   2   5   7			       </a:t>
            </a:r>
            <a:r>
              <a:rPr lang="en-US" sz="2000" u="sng" dirty="0"/>
              <a:t>7</a:t>
            </a:r>
            <a:r>
              <a:rPr lang="en-US" sz="2000" dirty="0"/>
              <a:t>   6   5   2 |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						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title"/>
          </p:nvPr>
        </p:nvSpPr>
        <p:spPr>
          <a:xfrm>
            <a:off x="693812" y="188640"/>
            <a:ext cx="9144001" cy="609599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of Sorting by Heapsort</a:t>
            </a:r>
          </a:p>
        </p:txBody>
      </p:sp>
      <p:pic>
        <p:nvPicPr>
          <p:cNvPr id="3" name="Picture 2" descr="A picture containing toggle, watch, scissors&#10;&#10;Description automatically generated">
            <a:extLst>
              <a:ext uri="{FF2B5EF4-FFF2-40B4-BE49-F238E27FC236}">
                <a16:creationId xmlns:a16="http://schemas.microsoft.com/office/drawing/2014/main" id="{256EF59C-C8B1-4176-8C52-9EF6877F6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2461697"/>
            <a:ext cx="7087443" cy="2551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01371D-99E7-4443-BFB9-58F2DF421B4E}"/>
              </a:ext>
            </a:extLst>
          </p:cNvPr>
          <p:cNvSpPr txBox="1"/>
          <p:nvPr/>
        </p:nvSpPr>
        <p:spPr>
          <a:xfrm>
            <a:off x="5102145" y="2461697"/>
            <a:ext cx="32733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1</a:t>
            </a:r>
            <a:endParaRPr lang="en-CA" sz="2000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A5528-5449-4E1D-B319-7B91B5A98683}"/>
              </a:ext>
            </a:extLst>
          </p:cNvPr>
          <p:cNvSpPr txBox="1"/>
          <p:nvPr/>
        </p:nvSpPr>
        <p:spPr>
          <a:xfrm>
            <a:off x="9406780" y="2461697"/>
            <a:ext cx="32733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2</a:t>
            </a:r>
            <a:endParaRPr lang="en-CA" sz="2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8CC74-3FC2-4172-B17E-80DE30F13380}"/>
              </a:ext>
            </a:extLst>
          </p:cNvPr>
          <p:cNvSpPr txBox="1"/>
          <p:nvPr/>
        </p:nvSpPr>
        <p:spPr>
          <a:xfrm>
            <a:off x="5102145" y="3796139"/>
            <a:ext cx="32733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3</a:t>
            </a:r>
            <a:endParaRPr lang="en-CA" sz="20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7F288-3E39-4E19-986B-119DCAA3F400}"/>
              </a:ext>
            </a:extLst>
          </p:cNvPr>
          <p:cNvSpPr txBox="1"/>
          <p:nvPr/>
        </p:nvSpPr>
        <p:spPr>
          <a:xfrm>
            <a:off x="7390556" y="3796139"/>
            <a:ext cx="32733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4</a:t>
            </a:r>
            <a:endParaRPr lang="en-CA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D748A-5539-4869-AB2E-2450FC0EBD48}"/>
              </a:ext>
            </a:extLst>
          </p:cNvPr>
          <p:cNvSpPr txBox="1"/>
          <p:nvPr/>
        </p:nvSpPr>
        <p:spPr>
          <a:xfrm>
            <a:off x="9749529" y="3796139"/>
            <a:ext cx="32733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5</a:t>
            </a:r>
            <a:endParaRPr lang="en-CA" sz="2000" dirty="0">
              <a:solidFill>
                <a:schemeClr val="bg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8544F5B-0DB4-3041-B63B-01C34DFEF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786">
        <p:fade/>
      </p:transition>
    </mc:Choice>
    <mc:Fallback>
      <p:transition spd="med" advTm="597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4258" y="970663"/>
            <a:ext cx="3336364" cy="536257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20000"/>
              </a:lnSpc>
              <a:buNone/>
              <a:defRPr/>
            </a:pPr>
            <a:r>
              <a:rPr lang="en-US" dirty="0"/>
              <a:t>Sort the list  2,  9,  7,  6,  5,  8  by heapsort</a:t>
            </a:r>
          </a:p>
          <a:p>
            <a:pPr marL="457200" indent="-457200">
              <a:buNone/>
              <a:defRPr/>
            </a:pPr>
            <a:r>
              <a:rPr lang="en-US" dirty="0"/>
              <a:t>Stage 2 (root/max removal)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</a:t>
            </a:r>
            <a:r>
              <a:rPr lang="en-US" sz="2000" u="sng" dirty="0"/>
              <a:t>9</a:t>
            </a:r>
            <a:r>
              <a:rPr lang="en-US" sz="2000" dirty="0"/>
              <a:t>   6   8   2   5   7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7   </a:t>
            </a:r>
            <a:r>
              <a:rPr lang="en-US" sz="2000" dirty="0">
                <a:solidFill>
                  <a:srgbClr val="FF0000"/>
                </a:solidFill>
              </a:rPr>
              <a:t>6   8</a:t>
            </a:r>
            <a:r>
              <a:rPr lang="en-US" sz="2000" dirty="0"/>
              <a:t>   2   5 |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</a:t>
            </a:r>
            <a:r>
              <a:rPr lang="en-US" sz="2000" u="sng" dirty="0"/>
              <a:t>8</a:t>
            </a:r>
            <a:r>
              <a:rPr lang="en-US" sz="2000" dirty="0"/>
              <a:t>   6   7   2   5 |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5   </a:t>
            </a:r>
            <a:r>
              <a:rPr lang="en-US" sz="2000" dirty="0">
                <a:solidFill>
                  <a:srgbClr val="FF0000"/>
                </a:solidFill>
              </a:rPr>
              <a:t>6   7</a:t>
            </a:r>
            <a:r>
              <a:rPr lang="en-US" sz="2000" dirty="0"/>
              <a:t>   2 |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</a:t>
            </a:r>
            <a:r>
              <a:rPr lang="en-US" sz="2000" u="sng" dirty="0"/>
              <a:t>7</a:t>
            </a:r>
            <a:r>
              <a:rPr lang="en-US" sz="2000" dirty="0"/>
              <a:t>   6   5   2 |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2   </a:t>
            </a:r>
            <a:r>
              <a:rPr lang="en-US" sz="2000" dirty="0">
                <a:solidFill>
                  <a:srgbClr val="FF0000"/>
                </a:solidFill>
              </a:rPr>
              <a:t>6   5</a:t>
            </a:r>
            <a:r>
              <a:rPr lang="en-US" sz="2000" dirty="0"/>
              <a:t> | 7  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</a:t>
            </a:r>
            <a:r>
              <a:rPr lang="en-US" sz="2000" u="sng" dirty="0"/>
              <a:t>6</a:t>
            </a:r>
            <a:r>
              <a:rPr lang="en-US" sz="2000" dirty="0"/>
              <a:t>   2   5 | 7  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5   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dirty="0"/>
              <a:t> | 6   7  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</a:t>
            </a:r>
            <a:r>
              <a:rPr lang="en-US" sz="2000" u="sng" dirty="0"/>
              <a:t>5</a:t>
            </a:r>
            <a:r>
              <a:rPr lang="en-US" sz="2000" dirty="0"/>
              <a:t>   2 | 6   7  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2 | 5   6   7   8   9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title"/>
          </p:nvPr>
        </p:nvSpPr>
        <p:spPr>
          <a:xfrm>
            <a:off x="693812" y="188640"/>
            <a:ext cx="9144001" cy="609599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of Sorting by Heapsort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B49A85-B3A3-474B-AB49-26BDCAC9A1CB}"/>
              </a:ext>
            </a:extLst>
          </p:cNvPr>
          <p:cNvSpPr/>
          <p:nvPr/>
        </p:nvSpPr>
        <p:spPr>
          <a:xfrm>
            <a:off x="4003959" y="851796"/>
            <a:ext cx="8064896" cy="5655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C88AF0-7204-428A-A5CE-15BC1C02D5F3}"/>
              </a:ext>
            </a:extLst>
          </p:cNvPr>
          <p:cNvSpPr/>
          <p:nvPr/>
        </p:nvSpPr>
        <p:spPr>
          <a:xfrm>
            <a:off x="5060693" y="99324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E75585-6BC6-4617-B3B1-38D84D47D992}"/>
              </a:ext>
            </a:extLst>
          </p:cNvPr>
          <p:cNvSpPr/>
          <p:nvPr/>
        </p:nvSpPr>
        <p:spPr>
          <a:xfrm>
            <a:off x="4501875" y="148756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EB0DA5-4883-401B-9AAE-9280652FEDFF}"/>
              </a:ext>
            </a:extLst>
          </p:cNvPr>
          <p:cNvSpPr/>
          <p:nvPr/>
        </p:nvSpPr>
        <p:spPr>
          <a:xfrm>
            <a:off x="5599241" y="146799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6659EA-4214-4082-AF7B-AE2FF1EF32FD}"/>
              </a:ext>
            </a:extLst>
          </p:cNvPr>
          <p:cNvSpPr/>
          <p:nvPr/>
        </p:nvSpPr>
        <p:spPr>
          <a:xfrm>
            <a:off x="5288238" y="196238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B56B00-B761-43EB-A9D5-0C0B47EC84F8}"/>
              </a:ext>
            </a:extLst>
          </p:cNvPr>
          <p:cNvSpPr/>
          <p:nvPr/>
        </p:nvSpPr>
        <p:spPr>
          <a:xfrm>
            <a:off x="4089033" y="193980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5A9BAA-427E-4B41-9013-2458E25941B0}"/>
              </a:ext>
            </a:extLst>
          </p:cNvPr>
          <p:cNvSpPr/>
          <p:nvPr/>
        </p:nvSpPr>
        <p:spPr>
          <a:xfrm>
            <a:off x="4851277" y="196238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345F0F-3658-4529-80F6-767FDE03F943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749399" y="1239094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21834B-B829-404F-AA12-798D15D19ACF}"/>
              </a:ext>
            </a:extLst>
          </p:cNvPr>
          <p:cNvCxnSpPr>
            <a:cxnSpLocks/>
          </p:cNvCxnSpPr>
          <p:nvPr/>
        </p:nvCxnSpPr>
        <p:spPr>
          <a:xfrm flipH="1">
            <a:off x="4322074" y="170900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0087EF-7AD9-4504-9354-E7D8A8FEC612}"/>
              </a:ext>
            </a:extLst>
          </p:cNvPr>
          <p:cNvCxnSpPr>
            <a:cxnSpLocks/>
          </p:cNvCxnSpPr>
          <p:nvPr/>
        </p:nvCxnSpPr>
        <p:spPr>
          <a:xfrm>
            <a:off x="4740535" y="1756027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7F88B6-8463-4FB0-BD1E-996B6F5DB1E7}"/>
              </a:ext>
            </a:extLst>
          </p:cNvPr>
          <p:cNvCxnSpPr>
            <a:cxnSpLocks/>
          </p:cNvCxnSpPr>
          <p:nvPr/>
        </p:nvCxnSpPr>
        <p:spPr>
          <a:xfrm flipH="1">
            <a:off x="5441867" y="170900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4ECA5C-8527-4463-AD25-E501DE8083F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310102" y="1241757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A91310-5925-4706-BE49-E9A7D0A449AD}"/>
              </a:ext>
            </a:extLst>
          </p:cNvPr>
          <p:cNvSpPr/>
          <p:nvPr/>
        </p:nvSpPr>
        <p:spPr>
          <a:xfrm>
            <a:off x="5356955" y="283659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1419D-A49A-4EE1-87B9-7845E55572FC}"/>
              </a:ext>
            </a:extLst>
          </p:cNvPr>
          <p:cNvSpPr/>
          <p:nvPr/>
        </p:nvSpPr>
        <p:spPr>
          <a:xfrm>
            <a:off x="4798137" y="333092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9C6F3B-76A4-4771-B6F6-5292976A11F8}"/>
              </a:ext>
            </a:extLst>
          </p:cNvPr>
          <p:cNvSpPr/>
          <p:nvPr/>
        </p:nvSpPr>
        <p:spPr>
          <a:xfrm>
            <a:off x="5895503" y="331134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4BE824-CBF8-492F-A598-7C295161FB5F}"/>
              </a:ext>
            </a:extLst>
          </p:cNvPr>
          <p:cNvSpPr/>
          <p:nvPr/>
        </p:nvSpPr>
        <p:spPr>
          <a:xfrm>
            <a:off x="5584500" y="380573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2E5A81-9F05-4732-8217-F331CB5397F9}"/>
              </a:ext>
            </a:extLst>
          </p:cNvPr>
          <p:cNvSpPr/>
          <p:nvPr/>
        </p:nvSpPr>
        <p:spPr>
          <a:xfrm>
            <a:off x="4385295" y="378315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77C43B-C033-4DB0-9CA9-6BAAEC2DFA34}"/>
              </a:ext>
            </a:extLst>
          </p:cNvPr>
          <p:cNvSpPr/>
          <p:nvPr/>
        </p:nvSpPr>
        <p:spPr>
          <a:xfrm>
            <a:off x="5147539" y="380573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325C5F-C95B-4437-9231-1D5B94D9FB42}"/>
              </a:ext>
            </a:extLst>
          </p:cNvPr>
          <p:cNvCxnSpPr>
            <a:cxnSpLocks/>
            <a:stCxn id="23" idx="3"/>
            <a:endCxn id="24" idx="7"/>
          </p:cNvCxnSpPr>
          <p:nvPr/>
        </p:nvCxnSpPr>
        <p:spPr>
          <a:xfrm flipH="1">
            <a:off x="5045661" y="3082448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4286FE-BCB8-49B4-96DC-02073199E6A2}"/>
              </a:ext>
            </a:extLst>
          </p:cNvPr>
          <p:cNvCxnSpPr>
            <a:cxnSpLocks/>
          </p:cNvCxnSpPr>
          <p:nvPr/>
        </p:nvCxnSpPr>
        <p:spPr>
          <a:xfrm flipH="1">
            <a:off x="4618336" y="3552357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A1BD85-33B3-43BB-BC8A-993EF5CEC9D8}"/>
              </a:ext>
            </a:extLst>
          </p:cNvPr>
          <p:cNvCxnSpPr>
            <a:cxnSpLocks/>
          </p:cNvCxnSpPr>
          <p:nvPr/>
        </p:nvCxnSpPr>
        <p:spPr>
          <a:xfrm>
            <a:off x="5036797" y="3599381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BEB49C-C38A-4DA2-943A-A878ABE7F044}"/>
              </a:ext>
            </a:extLst>
          </p:cNvPr>
          <p:cNvCxnSpPr>
            <a:cxnSpLocks/>
          </p:cNvCxnSpPr>
          <p:nvPr/>
        </p:nvCxnSpPr>
        <p:spPr>
          <a:xfrm flipH="1">
            <a:off x="5738129" y="3552357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530588-86DF-4A70-AC94-A350D05A363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606364" y="3085111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6E41D8E-56A7-47A7-9082-0550B568F2C0}"/>
              </a:ext>
            </a:extLst>
          </p:cNvPr>
          <p:cNvSpPr/>
          <p:nvPr/>
        </p:nvSpPr>
        <p:spPr>
          <a:xfrm>
            <a:off x="7746415" y="283344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C00B23-8295-4A3E-8ACB-97065E8AEB70}"/>
              </a:ext>
            </a:extLst>
          </p:cNvPr>
          <p:cNvSpPr/>
          <p:nvPr/>
        </p:nvSpPr>
        <p:spPr>
          <a:xfrm>
            <a:off x="7187597" y="332776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2FBAF6-C6AC-4EA5-89D4-5EE4989351E0}"/>
              </a:ext>
            </a:extLst>
          </p:cNvPr>
          <p:cNvSpPr/>
          <p:nvPr/>
        </p:nvSpPr>
        <p:spPr>
          <a:xfrm>
            <a:off x="8284963" y="330819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EA02DE6-F0CD-40A1-A82A-6E718F586399}"/>
              </a:ext>
            </a:extLst>
          </p:cNvPr>
          <p:cNvSpPr/>
          <p:nvPr/>
        </p:nvSpPr>
        <p:spPr>
          <a:xfrm>
            <a:off x="7973960" y="38025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0A7C4-8BEF-4F87-B410-DF602A02B1A1}"/>
              </a:ext>
            </a:extLst>
          </p:cNvPr>
          <p:cNvSpPr/>
          <p:nvPr/>
        </p:nvSpPr>
        <p:spPr>
          <a:xfrm>
            <a:off x="6774755" y="378000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5A9EEA1-023D-4EA5-892A-0CFD7B817E99}"/>
              </a:ext>
            </a:extLst>
          </p:cNvPr>
          <p:cNvSpPr/>
          <p:nvPr/>
        </p:nvSpPr>
        <p:spPr>
          <a:xfrm>
            <a:off x="7536999" y="38025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273D38-7C34-45AB-97B1-FD9EEE88F1CC}"/>
              </a:ext>
            </a:extLst>
          </p:cNvPr>
          <p:cNvCxnSpPr>
            <a:cxnSpLocks/>
            <a:stCxn id="34" idx="3"/>
            <a:endCxn id="35" idx="7"/>
          </p:cNvCxnSpPr>
          <p:nvPr/>
        </p:nvCxnSpPr>
        <p:spPr>
          <a:xfrm flipH="1">
            <a:off x="7435121" y="3079293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50AE5A-3801-4112-8D2E-E1BE0FE83E2A}"/>
              </a:ext>
            </a:extLst>
          </p:cNvPr>
          <p:cNvCxnSpPr>
            <a:cxnSpLocks/>
          </p:cNvCxnSpPr>
          <p:nvPr/>
        </p:nvCxnSpPr>
        <p:spPr>
          <a:xfrm flipH="1">
            <a:off x="7007796" y="3549202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F7ABC7-AC9B-4B64-946B-30CA09BCEC3A}"/>
              </a:ext>
            </a:extLst>
          </p:cNvPr>
          <p:cNvCxnSpPr>
            <a:cxnSpLocks/>
          </p:cNvCxnSpPr>
          <p:nvPr/>
        </p:nvCxnSpPr>
        <p:spPr>
          <a:xfrm>
            <a:off x="7426257" y="3596226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2826C53-E231-433E-A3BC-13B23DFAF648}"/>
              </a:ext>
            </a:extLst>
          </p:cNvPr>
          <p:cNvCxnSpPr>
            <a:cxnSpLocks/>
          </p:cNvCxnSpPr>
          <p:nvPr/>
        </p:nvCxnSpPr>
        <p:spPr>
          <a:xfrm flipH="1">
            <a:off x="8127589" y="3549202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D95490-423F-47C6-9F1D-A4585863C8EF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995824" y="3081956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F43EFC7-CE38-4BAD-9830-942783B24601}"/>
              </a:ext>
            </a:extLst>
          </p:cNvPr>
          <p:cNvSpPr/>
          <p:nvPr/>
        </p:nvSpPr>
        <p:spPr>
          <a:xfrm>
            <a:off x="9055065" y="97066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19310D-E76F-43C6-8AE1-062CD3585B67}"/>
              </a:ext>
            </a:extLst>
          </p:cNvPr>
          <p:cNvSpPr/>
          <p:nvPr/>
        </p:nvSpPr>
        <p:spPr>
          <a:xfrm>
            <a:off x="8496247" y="146498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FD58533-9CB3-47E0-BEEB-728B8F502F6A}"/>
              </a:ext>
            </a:extLst>
          </p:cNvPr>
          <p:cNvSpPr/>
          <p:nvPr/>
        </p:nvSpPr>
        <p:spPr>
          <a:xfrm>
            <a:off x="9593613" y="144541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40CF85-6B65-4DE8-94C2-58CEFA716117}"/>
              </a:ext>
            </a:extLst>
          </p:cNvPr>
          <p:cNvSpPr/>
          <p:nvPr/>
        </p:nvSpPr>
        <p:spPr>
          <a:xfrm>
            <a:off x="9282610" y="193980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2EFFEAE-6502-44F9-A4B3-009F092754FF}"/>
              </a:ext>
            </a:extLst>
          </p:cNvPr>
          <p:cNvSpPr/>
          <p:nvPr/>
        </p:nvSpPr>
        <p:spPr>
          <a:xfrm>
            <a:off x="8083405" y="191722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32D6067-D8BB-4784-BA94-3BF9E50F8C1F}"/>
              </a:ext>
            </a:extLst>
          </p:cNvPr>
          <p:cNvSpPr/>
          <p:nvPr/>
        </p:nvSpPr>
        <p:spPr>
          <a:xfrm>
            <a:off x="8845649" y="193980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4D0143-29DF-442E-B767-6159EE8BE482}"/>
              </a:ext>
            </a:extLst>
          </p:cNvPr>
          <p:cNvCxnSpPr>
            <a:cxnSpLocks/>
            <a:stCxn id="45" idx="3"/>
            <a:endCxn id="46" idx="7"/>
          </p:cNvCxnSpPr>
          <p:nvPr/>
        </p:nvCxnSpPr>
        <p:spPr>
          <a:xfrm flipH="1">
            <a:off x="8743771" y="1216514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40A4FC-2260-4844-AD3B-D9CA90843E6E}"/>
              </a:ext>
            </a:extLst>
          </p:cNvPr>
          <p:cNvCxnSpPr>
            <a:cxnSpLocks/>
          </p:cNvCxnSpPr>
          <p:nvPr/>
        </p:nvCxnSpPr>
        <p:spPr>
          <a:xfrm flipH="1">
            <a:off x="8316446" y="168642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ECDC60-D0EF-42E5-84F5-382958A978F0}"/>
              </a:ext>
            </a:extLst>
          </p:cNvPr>
          <p:cNvCxnSpPr>
            <a:cxnSpLocks/>
          </p:cNvCxnSpPr>
          <p:nvPr/>
        </p:nvCxnSpPr>
        <p:spPr>
          <a:xfrm>
            <a:off x="8734907" y="1733447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39548F0-50BB-459F-9FBE-96E9A71CD872}"/>
              </a:ext>
            </a:extLst>
          </p:cNvPr>
          <p:cNvCxnSpPr>
            <a:cxnSpLocks/>
          </p:cNvCxnSpPr>
          <p:nvPr/>
        </p:nvCxnSpPr>
        <p:spPr>
          <a:xfrm flipH="1">
            <a:off x="9436239" y="168642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E1ADD2-E083-4C80-A5BD-B9886192A4E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9304474" y="1219177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5E92173C-DE84-4641-BF8A-8348477B79A1}"/>
              </a:ext>
            </a:extLst>
          </p:cNvPr>
          <p:cNvSpPr/>
          <p:nvPr/>
        </p:nvSpPr>
        <p:spPr>
          <a:xfrm>
            <a:off x="11146953" y="94808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4CFF120-AD7E-4D72-BC1D-CCB10AB109CD}"/>
              </a:ext>
            </a:extLst>
          </p:cNvPr>
          <p:cNvSpPr/>
          <p:nvPr/>
        </p:nvSpPr>
        <p:spPr>
          <a:xfrm>
            <a:off x="10588135" y="144240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6916BF-31B2-42C0-A6A2-A9A0AE5E319A}"/>
              </a:ext>
            </a:extLst>
          </p:cNvPr>
          <p:cNvSpPr/>
          <p:nvPr/>
        </p:nvSpPr>
        <p:spPr>
          <a:xfrm>
            <a:off x="11685501" y="142283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4434AC7-16B5-4455-85FF-84B9A92D8F3D}"/>
              </a:ext>
            </a:extLst>
          </p:cNvPr>
          <p:cNvSpPr/>
          <p:nvPr/>
        </p:nvSpPr>
        <p:spPr>
          <a:xfrm>
            <a:off x="11374498" y="191722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D25C2A-D7EA-4D4F-AD19-2030B8E54378}"/>
              </a:ext>
            </a:extLst>
          </p:cNvPr>
          <p:cNvSpPr/>
          <p:nvPr/>
        </p:nvSpPr>
        <p:spPr>
          <a:xfrm>
            <a:off x="10175293" y="189464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DA2F2E3-3902-43C2-B450-81A20947C90F}"/>
              </a:ext>
            </a:extLst>
          </p:cNvPr>
          <p:cNvSpPr/>
          <p:nvPr/>
        </p:nvSpPr>
        <p:spPr>
          <a:xfrm>
            <a:off x="10937537" y="191722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2D26130-CBF2-4537-8DC3-641562727CD3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10835659" y="1193934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44A2E4E-33D2-44EC-96FA-86BD964E6A99}"/>
              </a:ext>
            </a:extLst>
          </p:cNvPr>
          <p:cNvCxnSpPr>
            <a:cxnSpLocks/>
          </p:cNvCxnSpPr>
          <p:nvPr/>
        </p:nvCxnSpPr>
        <p:spPr>
          <a:xfrm flipH="1">
            <a:off x="10408334" y="166384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75FE1C-F485-4B4B-B93C-E987D53153C8}"/>
              </a:ext>
            </a:extLst>
          </p:cNvPr>
          <p:cNvCxnSpPr>
            <a:cxnSpLocks/>
          </p:cNvCxnSpPr>
          <p:nvPr/>
        </p:nvCxnSpPr>
        <p:spPr>
          <a:xfrm>
            <a:off x="10826795" y="1710867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BFBEA3-3993-4AE4-AFAC-46FCC621F477}"/>
              </a:ext>
            </a:extLst>
          </p:cNvPr>
          <p:cNvCxnSpPr>
            <a:cxnSpLocks/>
          </p:cNvCxnSpPr>
          <p:nvPr/>
        </p:nvCxnSpPr>
        <p:spPr>
          <a:xfrm flipH="1">
            <a:off x="11528127" y="166384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3C0ACDD-4FC8-42DF-853D-45DA50CC14AB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1396362" y="1196597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CF1E10C-D8B2-42AC-9C97-461941596F5F}"/>
              </a:ext>
            </a:extLst>
          </p:cNvPr>
          <p:cNvSpPr/>
          <p:nvPr/>
        </p:nvSpPr>
        <p:spPr>
          <a:xfrm>
            <a:off x="6988294" y="98133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3926B5D-863B-49DB-88F7-0887CA112476}"/>
              </a:ext>
            </a:extLst>
          </p:cNvPr>
          <p:cNvSpPr/>
          <p:nvPr/>
        </p:nvSpPr>
        <p:spPr>
          <a:xfrm>
            <a:off x="6429476" y="147566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1A74333-C2AF-4996-B0F5-30CAB9B12754}"/>
              </a:ext>
            </a:extLst>
          </p:cNvPr>
          <p:cNvSpPr/>
          <p:nvPr/>
        </p:nvSpPr>
        <p:spPr>
          <a:xfrm>
            <a:off x="7526842" y="145609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5035792-75DE-48D9-8893-AD4A113589E8}"/>
              </a:ext>
            </a:extLst>
          </p:cNvPr>
          <p:cNvSpPr/>
          <p:nvPr/>
        </p:nvSpPr>
        <p:spPr>
          <a:xfrm>
            <a:off x="7215839" y="195048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4A83D7-BF72-40BE-B009-F3492CBBBCD0}"/>
              </a:ext>
            </a:extLst>
          </p:cNvPr>
          <p:cNvSpPr/>
          <p:nvPr/>
        </p:nvSpPr>
        <p:spPr>
          <a:xfrm>
            <a:off x="6016634" y="192790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78C3243-6054-4024-8CB4-E7D9D39B4CE1}"/>
              </a:ext>
            </a:extLst>
          </p:cNvPr>
          <p:cNvSpPr/>
          <p:nvPr/>
        </p:nvSpPr>
        <p:spPr>
          <a:xfrm>
            <a:off x="6778878" y="195048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B93863-F4ED-4E7F-B4C2-B209105EADEB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6677000" y="1227189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FB90DE-7DA2-4FB2-98BB-CC0C4F1D5D50}"/>
              </a:ext>
            </a:extLst>
          </p:cNvPr>
          <p:cNvCxnSpPr>
            <a:cxnSpLocks/>
          </p:cNvCxnSpPr>
          <p:nvPr/>
        </p:nvCxnSpPr>
        <p:spPr>
          <a:xfrm flipH="1">
            <a:off x="6249675" y="1697098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646FE75-886F-430D-B0D4-D9E40044E1F7}"/>
              </a:ext>
            </a:extLst>
          </p:cNvPr>
          <p:cNvCxnSpPr>
            <a:cxnSpLocks/>
          </p:cNvCxnSpPr>
          <p:nvPr/>
        </p:nvCxnSpPr>
        <p:spPr>
          <a:xfrm>
            <a:off x="6668136" y="1744122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99998F3-C112-418E-BE11-B3D5C127477F}"/>
              </a:ext>
            </a:extLst>
          </p:cNvPr>
          <p:cNvCxnSpPr>
            <a:cxnSpLocks/>
          </p:cNvCxnSpPr>
          <p:nvPr/>
        </p:nvCxnSpPr>
        <p:spPr>
          <a:xfrm flipH="1">
            <a:off x="7369468" y="1697098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E69B00-23EF-4101-A863-537C1A62E967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7237703" y="1229852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CFF0BB92-5631-459E-A31B-8136EA691DC3}"/>
              </a:ext>
            </a:extLst>
          </p:cNvPr>
          <p:cNvSpPr/>
          <p:nvPr/>
        </p:nvSpPr>
        <p:spPr>
          <a:xfrm>
            <a:off x="10117230" y="282030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B245C05-8263-404C-BB1B-9828B427D8BF}"/>
              </a:ext>
            </a:extLst>
          </p:cNvPr>
          <p:cNvSpPr/>
          <p:nvPr/>
        </p:nvSpPr>
        <p:spPr>
          <a:xfrm>
            <a:off x="9558412" y="331463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D66A04D-D3A6-446C-8201-79C95754EE42}"/>
              </a:ext>
            </a:extLst>
          </p:cNvPr>
          <p:cNvSpPr/>
          <p:nvPr/>
        </p:nvSpPr>
        <p:spPr>
          <a:xfrm>
            <a:off x="10655778" y="329505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6012A2C-3EDB-4FAA-BF2F-1E05C4AC18C1}"/>
              </a:ext>
            </a:extLst>
          </p:cNvPr>
          <p:cNvSpPr/>
          <p:nvPr/>
        </p:nvSpPr>
        <p:spPr>
          <a:xfrm>
            <a:off x="10344775" y="378944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06FCEF9-9CF1-400E-8B31-04E543A510EA}"/>
              </a:ext>
            </a:extLst>
          </p:cNvPr>
          <p:cNvSpPr/>
          <p:nvPr/>
        </p:nvSpPr>
        <p:spPr>
          <a:xfrm>
            <a:off x="9145570" y="376686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0914479-16CC-4306-9855-241B4F7A33EC}"/>
              </a:ext>
            </a:extLst>
          </p:cNvPr>
          <p:cNvSpPr/>
          <p:nvPr/>
        </p:nvSpPr>
        <p:spPr>
          <a:xfrm>
            <a:off x="9907814" y="378944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9C4D290-2722-4C55-B912-E60550F62B34}"/>
              </a:ext>
            </a:extLst>
          </p:cNvPr>
          <p:cNvCxnSpPr>
            <a:cxnSpLocks/>
            <a:stCxn id="78" idx="3"/>
            <a:endCxn id="79" idx="7"/>
          </p:cNvCxnSpPr>
          <p:nvPr/>
        </p:nvCxnSpPr>
        <p:spPr>
          <a:xfrm flipH="1">
            <a:off x="9805936" y="3066156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6B70773-FBF2-4AA0-B1C1-A07F67824475}"/>
              </a:ext>
            </a:extLst>
          </p:cNvPr>
          <p:cNvCxnSpPr>
            <a:cxnSpLocks/>
          </p:cNvCxnSpPr>
          <p:nvPr/>
        </p:nvCxnSpPr>
        <p:spPr>
          <a:xfrm flipH="1">
            <a:off x="9378611" y="3536065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057FFCC-84E8-41FB-975A-25B20214DD85}"/>
              </a:ext>
            </a:extLst>
          </p:cNvPr>
          <p:cNvCxnSpPr>
            <a:cxnSpLocks/>
          </p:cNvCxnSpPr>
          <p:nvPr/>
        </p:nvCxnSpPr>
        <p:spPr>
          <a:xfrm>
            <a:off x="9797072" y="3583089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65F22E0-B83C-4FF6-88A0-5DB4CB6BF295}"/>
              </a:ext>
            </a:extLst>
          </p:cNvPr>
          <p:cNvCxnSpPr>
            <a:cxnSpLocks/>
          </p:cNvCxnSpPr>
          <p:nvPr/>
        </p:nvCxnSpPr>
        <p:spPr>
          <a:xfrm flipH="1">
            <a:off x="10498404" y="3536065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682099E-36CC-44B5-9585-5AFF6A1ADB3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10366639" y="3068819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338ACBEE-24A3-47FA-B560-73A0305882DE}"/>
              </a:ext>
            </a:extLst>
          </p:cNvPr>
          <p:cNvSpPr/>
          <p:nvPr/>
        </p:nvSpPr>
        <p:spPr>
          <a:xfrm>
            <a:off x="5377966" y="478790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56353C9-AECB-4BDA-96DD-23D33F656D6D}"/>
              </a:ext>
            </a:extLst>
          </p:cNvPr>
          <p:cNvSpPr/>
          <p:nvPr/>
        </p:nvSpPr>
        <p:spPr>
          <a:xfrm>
            <a:off x="4819148" y="528222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E902ACD-4ECD-4899-B4C1-032299B5C737}"/>
              </a:ext>
            </a:extLst>
          </p:cNvPr>
          <p:cNvSpPr/>
          <p:nvPr/>
        </p:nvSpPr>
        <p:spPr>
          <a:xfrm>
            <a:off x="5916514" y="526265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F15404-BA63-426A-8D7E-1B00647A0262}"/>
              </a:ext>
            </a:extLst>
          </p:cNvPr>
          <p:cNvSpPr/>
          <p:nvPr/>
        </p:nvSpPr>
        <p:spPr>
          <a:xfrm>
            <a:off x="5605511" y="575704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0FF9CB6-347C-4AE2-9F62-0CD99FC937B0}"/>
              </a:ext>
            </a:extLst>
          </p:cNvPr>
          <p:cNvSpPr/>
          <p:nvPr/>
        </p:nvSpPr>
        <p:spPr>
          <a:xfrm>
            <a:off x="4406306" y="573446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400012F-9624-4F54-9B70-026C25A74C24}"/>
              </a:ext>
            </a:extLst>
          </p:cNvPr>
          <p:cNvSpPr/>
          <p:nvPr/>
        </p:nvSpPr>
        <p:spPr>
          <a:xfrm>
            <a:off x="5168550" y="575704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5019EA0-A808-4818-9644-ADC3BF15C782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5066672" y="5033753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92B15B2-274A-4FDA-9A58-3071CBB20C90}"/>
              </a:ext>
            </a:extLst>
          </p:cNvPr>
          <p:cNvCxnSpPr>
            <a:cxnSpLocks/>
          </p:cNvCxnSpPr>
          <p:nvPr/>
        </p:nvCxnSpPr>
        <p:spPr>
          <a:xfrm flipH="1">
            <a:off x="4639347" y="5503662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08B2264-711C-43E2-83AC-888E9359A970}"/>
              </a:ext>
            </a:extLst>
          </p:cNvPr>
          <p:cNvCxnSpPr>
            <a:cxnSpLocks/>
          </p:cNvCxnSpPr>
          <p:nvPr/>
        </p:nvCxnSpPr>
        <p:spPr>
          <a:xfrm>
            <a:off x="5057808" y="5550686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1E69DA-6F7B-4F9F-B14C-424C8B23D0DB}"/>
              </a:ext>
            </a:extLst>
          </p:cNvPr>
          <p:cNvCxnSpPr>
            <a:cxnSpLocks/>
          </p:cNvCxnSpPr>
          <p:nvPr/>
        </p:nvCxnSpPr>
        <p:spPr>
          <a:xfrm flipH="1">
            <a:off x="5759140" y="5503662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4A70399-CA92-44E3-96D7-2B8E59A67CBF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5627375" y="5036416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B4BD577E-1831-4BFB-A5ED-9D836D24E4E5}"/>
              </a:ext>
            </a:extLst>
          </p:cNvPr>
          <p:cNvSpPr/>
          <p:nvPr/>
        </p:nvSpPr>
        <p:spPr>
          <a:xfrm>
            <a:off x="7767426" y="478474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243603D-00CA-4831-8AF6-DD89AC2B4718}"/>
              </a:ext>
            </a:extLst>
          </p:cNvPr>
          <p:cNvSpPr/>
          <p:nvPr/>
        </p:nvSpPr>
        <p:spPr>
          <a:xfrm>
            <a:off x="7208608" y="527907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94E5A5F-1D40-42FE-AE1D-3F4238975B9E}"/>
              </a:ext>
            </a:extLst>
          </p:cNvPr>
          <p:cNvSpPr/>
          <p:nvPr/>
        </p:nvSpPr>
        <p:spPr>
          <a:xfrm>
            <a:off x="8305974" y="525949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96CE82B-E1AE-4D0B-9789-6514F334F7EA}"/>
              </a:ext>
            </a:extLst>
          </p:cNvPr>
          <p:cNvSpPr/>
          <p:nvPr/>
        </p:nvSpPr>
        <p:spPr>
          <a:xfrm>
            <a:off x="7994971" y="575388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8E13A03-262A-43B4-82C7-0037EDD9BF9B}"/>
              </a:ext>
            </a:extLst>
          </p:cNvPr>
          <p:cNvSpPr/>
          <p:nvPr/>
        </p:nvSpPr>
        <p:spPr>
          <a:xfrm>
            <a:off x="6795766" y="573130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DDCFF25-0A10-42EB-A14B-149A26E35BD1}"/>
              </a:ext>
            </a:extLst>
          </p:cNvPr>
          <p:cNvSpPr/>
          <p:nvPr/>
        </p:nvSpPr>
        <p:spPr>
          <a:xfrm>
            <a:off x="7558010" y="575388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6BEAA6-C8F2-4F8E-845F-ED3D611CF50E}"/>
              </a:ext>
            </a:extLst>
          </p:cNvPr>
          <p:cNvCxnSpPr>
            <a:cxnSpLocks/>
            <a:stCxn id="100" idx="3"/>
            <a:endCxn id="101" idx="7"/>
          </p:cNvCxnSpPr>
          <p:nvPr/>
        </p:nvCxnSpPr>
        <p:spPr>
          <a:xfrm flipH="1">
            <a:off x="7456132" y="5030598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57D9F6B-BBAF-4045-9C32-8170F6B8552C}"/>
              </a:ext>
            </a:extLst>
          </p:cNvPr>
          <p:cNvCxnSpPr>
            <a:cxnSpLocks/>
          </p:cNvCxnSpPr>
          <p:nvPr/>
        </p:nvCxnSpPr>
        <p:spPr>
          <a:xfrm flipH="1">
            <a:off x="7028807" y="5500507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214CC18-A4FB-45A8-A513-00DC65BD9CC2}"/>
              </a:ext>
            </a:extLst>
          </p:cNvPr>
          <p:cNvCxnSpPr>
            <a:cxnSpLocks/>
          </p:cNvCxnSpPr>
          <p:nvPr/>
        </p:nvCxnSpPr>
        <p:spPr>
          <a:xfrm>
            <a:off x="7447268" y="5547531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954A203-8568-45A1-A09F-3AD383D24A02}"/>
              </a:ext>
            </a:extLst>
          </p:cNvPr>
          <p:cNvCxnSpPr>
            <a:cxnSpLocks/>
          </p:cNvCxnSpPr>
          <p:nvPr/>
        </p:nvCxnSpPr>
        <p:spPr>
          <a:xfrm flipH="1">
            <a:off x="8148600" y="5500507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81FA9A1-7351-4ECA-8A39-441C5107E62B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8016835" y="5033261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E74DBEBA-A5AE-469B-AF8E-45DEF3B043A5}"/>
              </a:ext>
            </a:extLst>
          </p:cNvPr>
          <p:cNvSpPr/>
          <p:nvPr/>
        </p:nvSpPr>
        <p:spPr>
          <a:xfrm>
            <a:off x="10138241" y="477161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0DA50EE-F295-4ECA-9A5F-9F99B1A86326}"/>
              </a:ext>
            </a:extLst>
          </p:cNvPr>
          <p:cNvSpPr/>
          <p:nvPr/>
        </p:nvSpPr>
        <p:spPr>
          <a:xfrm>
            <a:off x="9579423" y="526593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86E3040-BA25-468E-AE8D-68E01C1AE4DE}"/>
              </a:ext>
            </a:extLst>
          </p:cNvPr>
          <p:cNvSpPr/>
          <p:nvPr/>
        </p:nvSpPr>
        <p:spPr>
          <a:xfrm>
            <a:off x="10676789" y="524636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004B3CB-D246-4D2F-8737-452AD9D47510}"/>
              </a:ext>
            </a:extLst>
          </p:cNvPr>
          <p:cNvSpPr/>
          <p:nvPr/>
        </p:nvSpPr>
        <p:spPr>
          <a:xfrm>
            <a:off x="10365786" y="574075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9EA3C27-2158-4FED-A333-2D9C200D94CA}"/>
              </a:ext>
            </a:extLst>
          </p:cNvPr>
          <p:cNvSpPr/>
          <p:nvPr/>
        </p:nvSpPr>
        <p:spPr>
          <a:xfrm>
            <a:off x="9166581" y="571817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4AA9A20-BBBA-4DD6-94BE-48E492C49676}"/>
              </a:ext>
            </a:extLst>
          </p:cNvPr>
          <p:cNvSpPr/>
          <p:nvPr/>
        </p:nvSpPr>
        <p:spPr>
          <a:xfrm>
            <a:off x="9928825" y="574075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225AE4E-BDAC-4192-A752-F0349063FBAC}"/>
              </a:ext>
            </a:extLst>
          </p:cNvPr>
          <p:cNvCxnSpPr>
            <a:cxnSpLocks/>
            <a:stCxn id="111" idx="3"/>
            <a:endCxn id="112" idx="7"/>
          </p:cNvCxnSpPr>
          <p:nvPr/>
        </p:nvCxnSpPr>
        <p:spPr>
          <a:xfrm flipH="1">
            <a:off x="9826947" y="5017461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CE312E0-71F3-4323-B926-2F22F0264AC2}"/>
              </a:ext>
            </a:extLst>
          </p:cNvPr>
          <p:cNvCxnSpPr>
            <a:cxnSpLocks/>
          </p:cNvCxnSpPr>
          <p:nvPr/>
        </p:nvCxnSpPr>
        <p:spPr>
          <a:xfrm flipH="1">
            <a:off x="9399622" y="5487370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A67C6C0-E975-416B-9CBF-FDE0453465A0}"/>
              </a:ext>
            </a:extLst>
          </p:cNvPr>
          <p:cNvCxnSpPr>
            <a:cxnSpLocks/>
          </p:cNvCxnSpPr>
          <p:nvPr/>
        </p:nvCxnSpPr>
        <p:spPr>
          <a:xfrm>
            <a:off x="9818083" y="5534394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6E6B21B-AD03-44FB-8735-D2295985336D}"/>
              </a:ext>
            </a:extLst>
          </p:cNvPr>
          <p:cNvCxnSpPr>
            <a:cxnSpLocks/>
          </p:cNvCxnSpPr>
          <p:nvPr/>
        </p:nvCxnSpPr>
        <p:spPr>
          <a:xfrm flipH="1">
            <a:off x="10519415" y="5487370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214581C-7784-4455-9969-3386E732F745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10387650" y="5020124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298C8C7D-B238-4B1F-B1D3-7B0AAF6C49E3}"/>
              </a:ext>
            </a:extLst>
          </p:cNvPr>
          <p:cNvSpPr txBox="1"/>
          <p:nvPr/>
        </p:nvSpPr>
        <p:spPr>
          <a:xfrm>
            <a:off x="7512792" y="140775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C081B18-B503-4282-8973-CB15F6F00E86}"/>
              </a:ext>
            </a:extLst>
          </p:cNvPr>
          <p:cNvSpPr txBox="1"/>
          <p:nvPr/>
        </p:nvSpPr>
        <p:spPr>
          <a:xfrm>
            <a:off x="5901018" y="521884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894834E-E6AA-4D1B-BB54-07C2931E3412}"/>
              </a:ext>
            </a:extLst>
          </p:cNvPr>
          <p:cNvSpPr txBox="1"/>
          <p:nvPr/>
        </p:nvSpPr>
        <p:spPr>
          <a:xfrm>
            <a:off x="5131475" y="37668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CDA1C24-370D-4C16-A8BE-F05A06D040C1}"/>
              </a:ext>
            </a:extLst>
          </p:cNvPr>
          <p:cNvSpPr txBox="1"/>
          <p:nvPr/>
        </p:nvSpPr>
        <p:spPr>
          <a:xfrm>
            <a:off x="7530610" y="374629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50DF86-37A8-45B5-9A6B-6FC2ED30868C}"/>
              </a:ext>
            </a:extLst>
          </p:cNvPr>
          <p:cNvSpPr txBox="1"/>
          <p:nvPr/>
        </p:nvSpPr>
        <p:spPr>
          <a:xfrm>
            <a:off x="4418382" y="570378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B4D634-2375-40CD-A1A7-DCDDB0977BF0}"/>
              </a:ext>
            </a:extLst>
          </p:cNvPr>
          <p:cNvSpPr txBox="1"/>
          <p:nvPr/>
        </p:nvSpPr>
        <p:spPr>
          <a:xfrm>
            <a:off x="5575808" y="142943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F6EA991-6A7F-4A3B-A766-C60005E825FA}"/>
              </a:ext>
            </a:extLst>
          </p:cNvPr>
          <p:cNvSpPr txBox="1"/>
          <p:nvPr/>
        </p:nvSpPr>
        <p:spPr>
          <a:xfrm>
            <a:off x="9897277" y="374948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2171EED-45C7-4B02-8B36-4FC780C2E278}"/>
              </a:ext>
            </a:extLst>
          </p:cNvPr>
          <p:cNvSpPr txBox="1"/>
          <p:nvPr/>
        </p:nvSpPr>
        <p:spPr>
          <a:xfrm>
            <a:off x="5135764" y="570717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18DBDF7-B019-49A7-987E-08329ADC956B}"/>
              </a:ext>
            </a:extLst>
          </p:cNvPr>
          <p:cNvSpPr txBox="1"/>
          <p:nvPr/>
        </p:nvSpPr>
        <p:spPr>
          <a:xfrm>
            <a:off x="10357152" y="374629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9E9CE21-67D4-4C6E-A836-90CB7CB9818C}"/>
              </a:ext>
            </a:extLst>
          </p:cNvPr>
          <p:cNvSpPr txBox="1"/>
          <p:nvPr/>
        </p:nvSpPr>
        <p:spPr>
          <a:xfrm>
            <a:off x="11371674" y="187657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D83419E-617C-409E-9860-BF835407DE57}"/>
              </a:ext>
            </a:extLst>
          </p:cNvPr>
          <p:cNvSpPr txBox="1"/>
          <p:nvPr/>
        </p:nvSpPr>
        <p:spPr>
          <a:xfrm>
            <a:off x="9287374" y="188725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4858A7B-52EA-4EE7-9457-2306E24D4BE4}"/>
              </a:ext>
            </a:extLst>
          </p:cNvPr>
          <p:cNvSpPr txBox="1"/>
          <p:nvPr/>
        </p:nvSpPr>
        <p:spPr>
          <a:xfrm>
            <a:off x="7211285" y="191393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74B06B9-75C2-46B0-BCFB-3E340106620C}"/>
              </a:ext>
            </a:extLst>
          </p:cNvPr>
          <p:cNvSpPr txBox="1"/>
          <p:nvPr/>
        </p:nvSpPr>
        <p:spPr>
          <a:xfrm>
            <a:off x="5036740" y="94378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181CC38-4BD0-439A-B60A-90C1F57946B3}"/>
              </a:ext>
            </a:extLst>
          </p:cNvPr>
          <p:cNvSpPr txBox="1"/>
          <p:nvPr/>
        </p:nvSpPr>
        <p:spPr>
          <a:xfrm>
            <a:off x="7992147" y="570010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4088C40-779A-4D12-BCE8-9638351CF87B}"/>
              </a:ext>
            </a:extLst>
          </p:cNvPr>
          <p:cNvSpPr txBox="1"/>
          <p:nvPr/>
        </p:nvSpPr>
        <p:spPr>
          <a:xfrm>
            <a:off x="10357152" y="569394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F3D3AE-558F-4CC7-AC36-53A01FF995CA}"/>
              </a:ext>
            </a:extLst>
          </p:cNvPr>
          <p:cNvSpPr txBox="1"/>
          <p:nvPr/>
        </p:nvSpPr>
        <p:spPr>
          <a:xfrm>
            <a:off x="5573043" y="377159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494CEA7-76EA-49BF-875B-F8508CEC9E92}"/>
              </a:ext>
            </a:extLst>
          </p:cNvPr>
          <p:cNvSpPr txBox="1"/>
          <p:nvPr/>
        </p:nvSpPr>
        <p:spPr>
          <a:xfrm>
            <a:off x="7963208" y="377380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3F6654C-ADDD-4FE8-815C-07286225C6E4}"/>
              </a:ext>
            </a:extLst>
          </p:cNvPr>
          <p:cNvSpPr txBox="1"/>
          <p:nvPr/>
        </p:nvSpPr>
        <p:spPr>
          <a:xfrm>
            <a:off x="5592492" y="570010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8F785A7-F5DB-43D2-B859-E811C89DCC63}"/>
              </a:ext>
            </a:extLst>
          </p:cNvPr>
          <p:cNvSpPr txBox="1"/>
          <p:nvPr/>
        </p:nvSpPr>
        <p:spPr>
          <a:xfrm>
            <a:off x="10095388" y="277745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55D07D4-6543-4C4D-BE8F-C3D46E0C90E4}"/>
              </a:ext>
            </a:extLst>
          </p:cNvPr>
          <p:cNvSpPr txBox="1"/>
          <p:nvPr/>
        </p:nvSpPr>
        <p:spPr>
          <a:xfrm>
            <a:off x="7173790" y="327398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6C90965-4400-443F-AE9D-6B43F2898FDB}"/>
              </a:ext>
            </a:extLst>
          </p:cNvPr>
          <p:cNvSpPr txBox="1"/>
          <p:nvPr/>
        </p:nvSpPr>
        <p:spPr>
          <a:xfrm>
            <a:off x="4778020" y="327286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4B019E0-F285-4475-805D-B1EB390C79A6}"/>
              </a:ext>
            </a:extLst>
          </p:cNvPr>
          <p:cNvSpPr txBox="1"/>
          <p:nvPr/>
        </p:nvSpPr>
        <p:spPr>
          <a:xfrm>
            <a:off x="10569901" y="139279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81AB67C-F4C0-40E7-8A56-51FB2091EF57}"/>
              </a:ext>
            </a:extLst>
          </p:cNvPr>
          <p:cNvSpPr txBox="1"/>
          <p:nvPr/>
        </p:nvSpPr>
        <p:spPr>
          <a:xfrm>
            <a:off x="8482573" y="140775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16E044E-93B9-452B-A69E-D8FF6FB7C927}"/>
              </a:ext>
            </a:extLst>
          </p:cNvPr>
          <p:cNvSpPr txBox="1"/>
          <p:nvPr/>
        </p:nvSpPr>
        <p:spPr>
          <a:xfrm>
            <a:off x="6420612" y="142943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A971BA5-3A1C-4317-BFC2-71079614643A}"/>
              </a:ext>
            </a:extLst>
          </p:cNvPr>
          <p:cNvSpPr txBox="1"/>
          <p:nvPr/>
        </p:nvSpPr>
        <p:spPr>
          <a:xfrm>
            <a:off x="4483847" y="144330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7754BEA-C620-4789-9ABA-7E202F5E5591}"/>
              </a:ext>
            </a:extLst>
          </p:cNvPr>
          <p:cNvSpPr txBox="1"/>
          <p:nvPr/>
        </p:nvSpPr>
        <p:spPr>
          <a:xfrm>
            <a:off x="9130921" y="371517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AA2B4B4-1FFC-448C-A4B0-CE0557770367}"/>
              </a:ext>
            </a:extLst>
          </p:cNvPr>
          <p:cNvSpPr txBox="1"/>
          <p:nvPr/>
        </p:nvSpPr>
        <p:spPr>
          <a:xfrm>
            <a:off x="6787804" y="372621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3DE1408-882D-4D3C-AC6C-DD385CBBFE93}"/>
              </a:ext>
            </a:extLst>
          </p:cNvPr>
          <p:cNvSpPr txBox="1"/>
          <p:nvPr/>
        </p:nvSpPr>
        <p:spPr>
          <a:xfrm>
            <a:off x="5357340" y="277119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107814F-F008-430B-ADA8-A062C2967DF3}"/>
              </a:ext>
            </a:extLst>
          </p:cNvPr>
          <p:cNvSpPr txBox="1"/>
          <p:nvPr/>
        </p:nvSpPr>
        <p:spPr>
          <a:xfrm>
            <a:off x="7197151" y="523842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2ED58E-E5B9-4545-BF67-EF17D2EC3EB7}"/>
              </a:ext>
            </a:extLst>
          </p:cNvPr>
          <p:cNvSpPr txBox="1"/>
          <p:nvPr/>
        </p:nvSpPr>
        <p:spPr>
          <a:xfrm>
            <a:off x="11671761" y="137167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2409CD2-D9FD-46B9-8E5D-FC62B64E1EA2}"/>
              </a:ext>
            </a:extLst>
          </p:cNvPr>
          <p:cNvSpPr txBox="1"/>
          <p:nvPr/>
        </p:nvSpPr>
        <p:spPr>
          <a:xfrm>
            <a:off x="9590754" y="141231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9D0CD2F-2794-47EE-AEBC-904BFEAF83B3}"/>
              </a:ext>
            </a:extLst>
          </p:cNvPr>
          <p:cNvSpPr txBox="1"/>
          <p:nvPr/>
        </p:nvSpPr>
        <p:spPr>
          <a:xfrm>
            <a:off x="6977780" y="92712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F094E12-6328-4D2B-931A-1910C8C9D2DB}"/>
              </a:ext>
            </a:extLst>
          </p:cNvPr>
          <p:cNvSpPr txBox="1"/>
          <p:nvPr/>
        </p:nvSpPr>
        <p:spPr>
          <a:xfrm>
            <a:off x="5280328" y="190867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BF0FBE1-EDCA-45B1-9B01-CF5CC3696A00}"/>
              </a:ext>
            </a:extLst>
          </p:cNvPr>
          <p:cNvSpPr txBox="1"/>
          <p:nvPr/>
        </p:nvSpPr>
        <p:spPr>
          <a:xfrm>
            <a:off x="9043608" y="92712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3436C44-95AB-4648-B313-ADAD2C1DA8FB}"/>
              </a:ext>
            </a:extLst>
          </p:cNvPr>
          <p:cNvSpPr txBox="1"/>
          <p:nvPr/>
        </p:nvSpPr>
        <p:spPr>
          <a:xfrm>
            <a:off x="10915843" y="18631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669468E-7C98-4DFC-9E2A-15CC751E503F}"/>
              </a:ext>
            </a:extLst>
          </p:cNvPr>
          <p:cNvSpPr txBox="1"/>
          <p:nvPr/>
        </p:nvSpPr>
        <p:spPr>
          <a:xfrm>
            <a:off x="10120697" y="47098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ED4016A-E38C-4D8D-917E-AD42032D140B}"/>
              </a:ext>
            </a:extLst>
          </p:cNvPr>
          <p:cNvSpPr txBox="1"/>
          <p:nvPr/>
        </p:nvSpPr>
        <p:spPr>
          <a:xfrm>
            <a:off x="5899696" y="326340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D9E5272-BB62-4C61-80D2-79E6A9747DAA}"/>
              </a:ext>
            </a:extLst>
          </p:cNvPr>
          <p:cNvSpPr txBox="1"/>
          <p:nvPr/>
        </p:nvSpPr>
        <p:spPr>
          <a:xfrm>
            <a:off x="11139938" y="90743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3F1E179-CB0C-4638-BE2F-FC1ED2DAFDC6}"/>
              </a:ext>
            </a:extLst>
          </p:cNvPr>
          <p:cNvSpPr txBox="1"/>
          <p:nvPr/>
        </p:nvSpPr>
        <p:spPr>
          <a:xfrm>
            <a:off x="8828541" y="189915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7A6F717-14C4-4B20-A9EA-AA043701A7A5}"/>
              </a:ext>
            </a:extLst>
          </p:cNvPr>
          <p:cNvSpPr txBox="1"/>
          <p:nvPr/>
        </p:nvSpPr>
        <p:spPr>
          <a:xfrm>
            <a:off x="6755797" y="192305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582D061-1DE6-4957-8BAE-45476238B369}"/>
              </a:ext>
            </a:extLst>
          </p:cNvPr>
          <p:cNvSpPr txBox="1"/>
          <p:nvPr/>
        </p:nvSpPr>
        <p:spPr>
          <a:xfrm>
            <a:off x="4842667" y="192305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C9143DE-455F-4BDC-9864-F854F6416BDF}"/>
              </a:ext>
            </a:extLst>
          </p:cNvPr>
          <p:cNvSpPr txBox="1"/>
          <p:nvPr/>
        </p:nvSpPr>
        <p:spPr>
          <a:xfrm>
            <a:off x="4389258" y="373611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0F0E78C-BAD6-4832-AA94-B64600CB51EE}"/>
              </a:ext>
            </a:extLst>
          </p:cNvPr>
          <p:cNvSpPr txBox="1"/>
          <p:nvPr/>
        </p:nvSpPr>
        <p:spPr>
          <a:xfrm>
            <a:off x="10166788" y="185399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28B46A1-FC88-4D02-BC16-1E96260BD382}"/>
              </a:ext>
            </a:extLst>
          </p:cNvPr>
          <p:cNvSpPr txBox="1"/>
          <p:nvPr/>
        </p:nvSpPr>
        <p:spPr>
          <a:xfrm>
            <a:off x="8071360" y="186651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8B95F0A-EA71-42FA-B2E3-0B651905A62F}"/>
              </a:ext>
            </a:extLst>
          </p:cNvPr>
          <p:cNvSpPr txBox="1"/>
          <p:nvPr/>
        </p:nvSpPr>
        <p:spPr>
          <a:xfrm>
            <a:off x="5996689" y="188989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E4EBCF4-C431-422D-85B9-E5CC18770B8A}"/>
              </a:ext>
            </a:extLst>
          </p:cNvPr>
          <p:cNvSpPr txBox="1"/>
          <p:nvPr/>
        </p:nvSpPr>
        <p:spPr>
          <a:xfrm>
            <a:off x="4085802" y="189464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BE395F2-C573-4681-8404-A73777931912}"/>
              </a:ext>
            </a:extLst>
          </p:cNvPr>
          <p:cNvSpPr txBox="1"/>
          <p:nvPr/>
        </p:nvSpPr>
        <p:spPr>
          <a:xfrm>
            <a:off x="4807691" y="521884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F3CEE96-E0A9-42DA-979B-14A2AC376E25}"/>
              </a:ext>
            </a:extLst>
          </p:cNvPr>
          <p:cNvSpPr txBox="1"/>
          <p:nvPr/>
        </p:nvSpPr>
        <p:spPr>
          <a:xfrm>
            <a:off x="9544600" y="326340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E9F4ED4-CEA5-4862-904E-AE5138430062}"/>
              </a:ext>
            </a:extLst>
          </p:cNvPr>
          <p:cNvSpPr txBox="1"/>
          <p:nvPr/>
        </p:nvSpPr>
        <p:spPr>
          <a:xfrm>
            <a:off x="7726930" y="278232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F1113DC-9BB5-42EB-9CEA-57F7F22A7368}"/>
              </a:ext>
            </a:extLst>
          </p:cNvPr>
          <p:cNvSpPr txBox="1"/>
          <p:nvPr/>
        </p:nvSpPr>
        <p:spPr>
          <a:xfrm>
            <a:off x="7562608" y="571997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8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7DB2B96-978C-4A50-8A37-568B274922B2}"/>
              </a:ext>
            </a:extLst>
          </p:cNvPr>
          <p:cNvSpPr txBox="1"/>
          <p:nvPr/>
        </p:nvSpPr>
        <p:spPr>
          <a:xfrm>
            <a:off x="5373697" y="474096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A92DA84-5A99-4D2C-BC09-F44B16C30E59}"/>
              </a:ext>
            </a:extLst>
          </p:cNvPr>
          <p:cNvSpPr txBox="1"/>
          <p:nvPr/>
        </p:nvSpPr>
        <p:spPr>
          <a:xfrm>
            <a:off x="10633504" y="325126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473C3AB-FBDA-47CF-9628-B8F444033350}"/>
              </a:ext>
            </a:extLst>
          </p:cNvPr>
          <p:cNvSpPr txBox="1"/>
          <p:nvPr/>
        </p:nvSpPr>
        <p:spPr>
          <a:xfrm>
            <a:off x="8259248" y="326340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C3C9645-FFDF-4095-A6F4-73914F2BFDFD}"/>
              </a:ext>
            </a:extLst>
          </p:cNvPr>
          <p:cNvSpPr txBox="1"/>
          <p:nvPr/>
        </p:nvSpPr>
        <p:spPr>
          <a:xfrm>
            <a:off x="6785447" y="569394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6464B84-8886-4638-A460-930E25B82BE7}"/>
              </a:ext>
            </a:extLst>
          </p:cNvPr>
          <p:cNvSpPr txBox="1"/>
          <p:nvPr/>
        </p:nvSpPr>
        <p:spPr>
          <a:xfrm>
            <a:off x="9166355" y="567422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63D119D-7B92-4129-9E9E-F80C1A5AD001}"/>
              </a:ext>
            </a:extLst>
          </p:cNvPr>
          <p:cNvSpPr txBox="1"/>
          <p:nvPr/>
        </p:nvSpPr>
        <p:spPr>
          <a:xfrm>
            <a:off x="9929028" y="570230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8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F9BC565-524A-4FF0-9A37-1A5706751A71}"/>
              </a:ext>
            </a:extLst>
          </p:cNvPr>
          <p:cNvSpPr txBox="1"/>
          <p:nvPr/>
        </p:nvSpPr>
        <p:spPr>
          <a:xfrm>
            <a:off x="10670058" y="518839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52176F0-6B2E-435A-8D99-4DBC0D791B73}"/>
              </a:ext>
            </a:extLst>
          </p:cNvPr>
          <p:cNvSpPr txBox="1"/>
          <p:nvPr/>
        </p:nvSpPr>
        <p:spPr>
          <a:xfrm>
            <a:off x="8294517" y="521078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A3BBCF4-4898-4BF0-90FD-06F3314D552A}"/>
              </a:ext>
            </a:extLst>
          </p:cNvPr>
          <p:cNvSpPr txBox="1"/>
          <p:nvPr/>
        </p:nvSpPr>
        <p:spPr>
          <a:xfrm>
            <a:off x="7755969" y="473688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5A032BC-68F3-4545-ACA0-9D8A568DA0D4}"/>
              </a:ext>
            </a:extLst>
          </p:cNvPr>
          <p:cNvSpPr txBox="1"/>
          <p:nvPr/>
        </p:nvSpPr>
        <p:spPr>
          <a:xfrm>
            <a:off x="9555703" y="520571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63E4B87-C338-4FF0-B9FD-CACDF7092C76}"/>
              </a:ext>
            </a:extLst>
          </p:cNvPr>
          <p:cNvSpPr txBox="1"/>
          <p:nvPr/>
        </p:nvSpPr>
        <p:spPr>
          <a:xfrm>
            <a:off x="5576747" y="981297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A2280E8-4E6C-446E-BFB6-3B000F1064C7}"/>
              </a:ext>
            </a:extLst>
          </p:cNvPr>
          <p:cNvSpPr txBox="1"/>
          <p:nvPr/>
        </p:nvSpPr>
        <p:spPr>
          <a:xfrm>
            <a:off x="9690444" y="929273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7CCB877-D397-485C-A6BE-AC7F904D46C8}"/>
              </a:ext>
            </a:extLst>
          </p:cNvPr>
          <p:cNvSpPr txBox="1"/>
          <p:nvPr/>
        </p:nvSpPr>
        <p:spPr>
          <a:xfrm>
            <a:off x="6019120" y="2768932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272211A-69F7-4638-BA0C-9960FAA4AA52}"/>
              </a:ext>
            </a:extLst>
          </p:cNvPr>
          <p:cNvSpPr txBox="1"/>
          <p:nvPr/>
        </p:nvSpPr>
        <p:spPr>
          <a:xfrm>
            <a:off x="10763945" y="2777456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D2B79AB-4F4C-406F-905A-FED8A170B41C}"/>
              </a:ext>
            </a:extLst>
          </p:cNvPr>
          <p:cNvSpPr txBox="1"/>
          <p:nvPr/>
        </p:nvSpPr>
        <p:spPr>
          <a:xfrm>
            <a:off x="8536954" y="4782226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E18D913-F5A4-4840-9842-DDBF9DD75EA0}"/>
              </a:ext>
            </a:extLst>
          </p:cNvPr>
          <p:cNvSpPr txBox="1"/>
          <p:nvPr/>
        </p:nvSpPr>
        <p:spPr>
          <a:xfrm>
            <a:off x="7579768" y="940722"/>
            <a:ext cx="10406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</a:rPr>
              <a:t>Downheap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9FA7E8-98B4-48A7-A994-F8CB86570657}"/>
              </a:ext>
            </a:extLst>
          </p:cNvPr>
          <p:cNvSpPr txBox="1"/>
          <p:nvPr/>
        </p:nvSpPr>
        <p:spPr>
          <a:xfrm>
            <a:off x="4054229" y="2782137"/>
            <a:ext cx="10406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</a:rPr>
              <a:t>Downheap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B4AD2CB-4F12-4428-82B5-14B5E54BD47F}"/>
              </a:ext>
            </a:extLst>
          </p:cNvPr>
          <p:cNvSpPr txBox="1"/>
          <p:nvPr/>
        </p:nvSpPr>
        <p:spPr>
          <a:xfrm>
            <a:off x="8550743" y="2782730"/>
            <a:ext cx="10406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>
                <a:solidFill>
                  <a:schemeClr val="bg2"/>
                </a:solidFill>
              </a:rPr>
              <a:t>Downheap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93" name="Arrow: Right 192">
            <a:extLst>
              <a:ext uri="{FF2B5EF4-FFF2-40B4-BE49-F238E27FC236}">
                <a16:creationId xmlns:a16="http://schemas.microsoft.com/office/drawing/2014/main" id="{9CBEDE15-72C7-4080-93FF-89FB7346EE69}"/>
              </a:ext>
            </a:extLst>
          </p:cNvPr>
          <p:cNvSpPr/>
          <p:nvPr/>
        </p:nvSpPr>
        <p:spPr>
          <a:xfrm>
            <a:off x="5921739" y="1271907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5" name="Arrow: Right 194">
            <a:extLst>
              <a:ext uri="{FF2B5EF4-FFF2-40B4-BE49-F238E27FC236}">
                <a16:creationId xmlns:a16="http://schemas.microsoft.com/office/drawing/2014/main" id="{D7FF05F0-F5CF-4C39-91DF-EAB24CF2E9A4}"/>
              </a:ext>
            </a:extLst>
          </p:cNvPr>
          <p:cNvSpPr/>
          <p:nvPr/>
        </p:nvSpPr>
        <p:spPr>
          <a:xfrm>
            <a:off x="4237378" y="3079983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C0839E56-5AE6-448C-9E4F-205897CA419A}"/>
              </a:ext>
            </a:extLst>
          </p:cNvPr>
          <p:cNvSpPr/>
          <p:nvPr/>
        </p:nvSpPr>
        <p:spPr>
          <a:xfrm>
            <a:off x="8852825" y="5041765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7" name="Arrow: Right 196">
            <a:extLst>
              <a:ext uri="{FF2B5EF4-FFF2-40B4-BE49-F238E27FC236}">
                <a16:creationId xmlns:a16="http://schemas.microsoft.com/office/drawing/2014/main" id="{288429CD-1CA2-45DA-A9A5-97CC8F2AF3B9}"/>
              </a:ext>
            </a:extLst>
          </p:cNvPr>
          <p:cNvSpPr/>
          <p:nvPr/>
        </p:nvSpPr>
        <p:spPr>
          <a:xfrm>
            <a:off x="6498902" y="5075999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8" name="Arrow: Right 197">
            <a:extLst>
              <a:ext uri="{FF2B5EF4-FFF2-40B4-BE49-F238E27FC236}">
                <a16:creationId xmlns:a16="http://schemas.microsoft.com/office/drawing/2014/main" id="{F7E73519-00CF-4F9B-8596-22F8F1D2C0D8}"/>
              </a:ext>
            </a:extLst>
          </p:cNvPr>
          <p:cNvSpPr/>
          <p:nvPr/>
        </p:nvSpPr>
        <p:spPr>
          <a:xfrm>
            <a:off x="11225566" y="3064912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9" name="Arrow: Right 198">
            <a:extLst>
              <a:ext uri="{FF2B5EF4-FFF2-40B4-BE49-F238E27FC236}">
                <a16:creationId xmlns:a16="http://schemas.microsoft.com/office/drawing/2014/main" id="{535D8287-355E-4720-8452-62723ACCE1C6}"/>
              </a:ext>
            </a:extLst>
          </p:cNvPr>
          <p:cNvSpPr/>
          <p:nvPr/>
        </p:nvSpPr>
        <p:spPr>
          <a:xfrm>
            <a:off x="8792593" y="3076851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0" name="Arrow: Right 199">
            <a:extLst>
              <a:ext uri="{FF2B5EF4-FFF2-40B4-BE49-F238E27FC236}">
                <a16:creationId xmlns:a16="http://schemas.microsoft.com/office/drawing/2014/main" id="{92C69F5A-5B4A-4FD6-9163-88846EF3E595}"/>
              </a:ext>
            </a:extLst>
          </p:cNvPr>
          <p:cNvSpPr/>
          <p:nvPr/>
        </p:nvSpPr>
        <p:spPr>
          <a:xfrm>
            <a:off x="6394759" y="3089362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1" name="Arrow: Right 200">
            <a:extLst>
              <a:ext uri="{FF2B5EF4-FFF2-40B4-BE49-F238E27FC236}">
                <a16:creationId xmlns:a16="http://schemas.microsoft.com/office/drawing/2014/main" id="{C7C71C0C-DA8D-4D5F-899F-0793B3ADB604}"/>
              </a:ext>
            </a:extLst>
          </p:cNvPr>
          <p:cNvSpPr/>
          <p:nvPr/>
        </p:nvSpPr>
        <p:spPr>
          <a:xfrm>
            <a:off x="10011298" y="1232756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2" name="Arrow: Right 201">
            <a:extLst>
              <a:ext uri="{FF2B5EF4-FFF2-40B4-BE49-F238E27FC236}">
                <a16:creationId xmlns:a16="http://schemas.microsoft.com/office/drawing/2014/main" id="{AF6371AC-7968-4BBE-AEA5-339B9CCC391F}"/>
              </a:ext>
            </a:extLst>
          </p:cNvPr>
          <p:cNvSpPr/>
          <p:nvPr/>
        </p:nvSpPr>
        <p:spPr>
          <a:xfrm>
            <a:off x="7851784" y="1232756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5F45DE2-6DEE-4BF7-AA4C-70826FA23D99}"/>
              </a:ext>
            </a:extLst>
          </p:cNvPr>
          <p:cNvSpPr/>
          <p:nvPr/>
        </p:nvSpPr>
        <p:spPr>
          <a:xfrm>
            <a:off x="7208608" y="5284387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57A84C75-B0B2-4E43-BD54-B3DE82742D9F}"/>
              </a:ext>
            </a:extLst>
          </p:cNvPr>
          <p:cNvSpPr/>
          <p:nvPr/>
        </p:nvSpPr>
        <p:spPr>
          <a:xfrm>
            <a:off x="7220732" y="1937571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38FB7B0-7B60-4B4E-9BD3-618F5EF5646E}"/>
              </a:ext>
            </a:extLst>
          </p:cNvPr>
          <p:cNvSpPr/>
          <p:nvPr/>
        </p:nvSpPr>
        <p:spPr>
          <a:xfrm>
            <a:off x="6780024" y="3776766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6F3433D4-49C4-43B2-BBAA-482654D7A2C4}"/>
              </a:ext>
            </a:extLst>
          </p:cNvPr>
          <p:cNvSpPr/>
          <p:nvPr/>
        </p:nvSpPr>
        <p:spPr>
          <a:xfrm>
            <a:off x="7547536" y="3789447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64A3D75D-1E7D-4425-A425-C6DDB69EA763}"/>
              </a:ext>
            </a:extLst>
          </p:cNvPr>
          <p:cNvSpPr/>
          <p:nvPr/>
        </p:nvSpPr>
        <p:spPr>
          <a:xfrm>
            <a:off x="7966068" y="3790134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7E733422-2A9B-40F1-806B-88B94743168A}"/>
              </a:ext>
            </a:extLst>
          </p:cNvPr>
          <p:cNvSpPr/>
          <p:nvPr/>
        </p:nvSpPr>
        <p:spPr>
          <a:xfrm>
            <a:off x="9904220" y="378315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3ADD09CD-A528-40F0-8EBF-D337BC79D602}"/>
              </a:ext>
            </a:extLst>
          </p:cNvPr>
          <p:cNvSpPr/>
          <p:nvPr/>
        </p:nvSpPr>
        <p:spPr>
          <a:xfrm>
            <a:off x="10345481" y="378640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64C4F37-EA60-47C8-8305-C177CF1D2317}"/>
              </a:ext>
            </a:extLst>
          </p:cNvPr>
          <p:cNvSpPr/>
          <p:nvPr/>
        </p:nvSpPr>
        <p:spPr>
          <a:xfrm>
            <a:off x="10941833" y="1903747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2713944-0790-42C4-951B-47EEB6A09A82}"/>
              </a:ext>
            </a:extLst>
          </p:cNvPr>
          <p:cNvSpPr/>
          <p:nvPr/>
        </p:nvSpPr>
        <p:spPr>
          <a:xfrm>
            <a:off x="11365907" y="1915442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6CED07A-FE60-4153-AA98-FC9368FF0A7F}"/>
              </a:ext>
            </a:extLst>
          </p:cNvPr>
          <p:cNvSpPr/>
          <p:nvPr/>
        </p:nvSpPr>
        <p:spPr>
          <a:xfrm>
            <a:off x="9288998" y="1928515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79D4D4F-2104-4668-A942-E516D58EF792}"/>
              </a:ext>
            </a:extLst>
          </p:cNvPr>
          <p:cNvSpPr/>
          <p:nvPr/>
        </p:nvSpPr>
        <p:spPr>
          <a:xfrm>
            <a:off x="6790891" y="5739180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1D3BFF1-807E-4251-B34D-652688F6A845}"/>
              </a:ext>
            </a:extLst>
          </p:cNvPr>
          <p:cNvSpPr/>
          <p:nvPr/>
        </p:nvSpPr>
        <p:spPr>
          <a:xfrm>
            <a:off x="7566516" y="575388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0CA69915-2AFF-4D4A-9FF0-C69092DC37AA}"/>
              </a:ext>
            </a:extLst>
          </p:cNvPr>
          <p:cNvSpPr/>
          <p:nvPr/>
        </p:nvSpPr>
        <p:spPr>
          <a:xfrm>
            <a:off x="7986590" y="5740752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63FACDD-027B-4F22-A305-D93727FEAF93}"/>
              </a:ext>
            </a:extLst>
          </p:cNvPr>
          <p:cNvSpPr/>
          <p:nvPr/>
        </p:nvSpPr>
        <p:spPr>
          <a:xfrm>
            <a:off x="9925504" y="5732223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A4CC5C0-1AC9-438F-BA65-B94D1C0D936D}"/>
              </a:ext>
            </a:extLst>
          </p:cNvPr>
          <p:cNvSpPr/>
          <p:nvPr/>
        </p:nvSpPr>
        <p:spPr>
          <a:xfrm>
            <a:off x="10358567" y="573130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38DE831-82E7-4B8F-A236-38475F5D8D33}"/>
              </a:ext>
            </a:extLst>
          </p:cNvPr>
          <p:cNvSpPr/>
          <p:nvPr/>
        </p:nvSpPr>
        <p:spPr>
          <a:xfrm>
            <a:off x="9166355" y="5702301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9FDF9E1-B481-47FA-B441-24CB58026B69}"/>
              </a:ext>
            </a:extLst>
          </p:cNvPr>
          <p:cNvSpPr/>
          <p:nvPr/>
        </p:nvSpPr>
        <p:spPr>
          <a:xfrm>
            <a:off x="9577512" y="5254891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929714C-53C7-429F-9F53-DD3802013AAA}"/>
              </a:ext>
            </a:extLst>
          </p:cNvPr>
          <p:cNvSpPr/>
          <p:nvPr/>
        </p:nvSpPr>
        <p:spPr>
          <a:xfrm>
            <a:off x="10676789" y="5246362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4FD7DC6-55A7-43C1-A273-CE2772473450}"/>
              </a:ext>
            </a:extLst>
          </p:cNvPr>
          <p:cNvSpPr/>
          <p:nvPr/>
        </p:nvSpPr>
        <p:spPr>
          <a:xfrm>
            <a:off x="4417242" y="573130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F38E735-7CA9-41B8-B42B-7097F3A2CD53}"/>
              </a:ext>
            </a:extLst>
          </p:cNvPr>
          <p:cNvSpPr/>
          <p:nvPr/>
        </p:nvSpPr>
        <p:spPr>
          <a:xfrm>
            <a:off x="5150979" y="5746944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C2B91B03-1EDA-431E-BA6B-B2BCE41CD65C}"/>
              </a:ext>
            </a:extLst>
          </p:cNvPr>
          <p:cNvSpPr/>
          <p:nvPr/>
        </p:nvSpPr>
        <p:spPr>
          <a:xfrm>
            <a:off x="5604921" y="5734775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BD0A48D1-821B-4865-82CD-5058398CE189}"/>
              </a:ext>
            </a:extLst>
          </p:cNvPr>
          <p:cNvSpPr/>
          <p:nvPr/>
        </p:nvSpPr>
        <p:spPr>
          <a:xfrm>
            <a:off x="8304869" y="5275792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4CD3C1C-3E8D-4BDD-A643-BB725ACE6D5B}"/>
              </a:ext>
            </a:extLst>
          </p:cNvPr>
          <p:cNvSpPr/>
          <p:nvPr/>
        </p:nvSpPr>
        <p:spPr>
          <a:xfrm>
            <a:off x="5920223" y="5266724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731B0D68-9778-4A83-9551-20A58ADDB58C}"/>
              </a:ext>
            </a:extLst>
          </p:cNvPr>
          <p:cNvSpPr/>
          <p:nvPr/>
        </p:nvSpPr>
        <p:spPr>
          <a:xfrm>
            <a:off x="9129599" y="3764250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3AEAE33C-3B8A-4520-8DAF-DCB4FEC4519D}"/>
              </a:ext>
            </a:extLst>
          </p:cNvPr>
          <p:cNvSpPr/>
          <p:nvPr/>
        </p:nvSpPr>
        <p:spPr>
          <a:xfrm>
            <a:off x="5138517" y="381732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6BBCF29E-F041-41B7-B0E7-6D83584AE8DA}"/>
              </a:ext>
            </a:extLst>
          </p:cNvPr>
          <p:cNvSpPr/>
          <p:nvPr/>
        </p:nvSpPr>
        <p:spPr>
          <a:xfrm>
            <a:off x="5570219" y="3800470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7FA6B2-7801-4D74-908C-BC1BA6CD5E16}"/>
              </a:ext>
            </a:extLst>
          </p:cNvPr>
          <p:cNvSpPr/>
          <p:nvPr/>
        </p:nvSpPr>
        <p:spPr>
          <a:xfrm>
            <a:off x="10122898" y="4769002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31212B5-6A92-4A70-BC1F-E38CB4960F3B}"/>
              </a:ext>
            </a:extLst>
          </p:cNvPr>
          <p:cNvSpPr txBox="1"/>
          <p:nvPr/>
        </p:nvSpPr>
        <p:spPr>
          <a:xfrm>
            <a:off x="6141860" y="4773733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C7C0245F-B015-2348-A5A3-EE9020AFF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8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035">
        <p:fade/>
      </p:transition>
    </mc:Choice>
    <mc:Fallback>
      <p:transition spd="med" advTm="780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4258" y="970663"/>
            <a:ext cx="3336364" cy="536257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20000"/>
              </a:lnSpc>
              <a:buNone/>
              <a:defRPr/>
            </a:pPr>
            <a:r>
              <a:rPr lang="en-US" dirty="0"/>
              <a:t>Sort the list  2,  9,  7,  6,  5,  8  by heapsort</a:t>
            </a:r>
          </a:p>
          <a:p>
            <a:pPr marL="457200" indent="-457200">
              <a:buNone/>
              <a:defRPr/>
            </a:pPr>
            <a:r>
              <a:rPr lang="en-US" dirty="0"/>
              <a:t>Stage 2 (root/max removal)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</a:t>
            </a:r>
            <a:r>
              <a:rPr lang="en-US" sz="2000" u="sng" dirty="0"/>
              <a:t>9</a:t>
            </a:r>
            <a:r>
              <a:rPr lang="en-US" sz="2000" dirty="0"/>
              <a:t>   6   8   2   5   7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7   </a:t>
            </a:r>
            <a:r>
              <a:rPr lang="en-US" sz="2000" dirty="0">
                <a:solidFill>
                  <a:srgbClr val="FF0000"/>
                </a:solidFill>
              </a:rPr>
              <a:t>6   8</a:t>
            </a:r>
            <a:r>
              <a:rPr lang="en-US" sz="2000" dirty="0"/>
              <a:t>   2   5 |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</a:t>
            </a:r>
            <a:r>
              <a:rPr lang="en-US" sz="2000" u="sng" dirty="0"/>
              <a:t>8</a:t>
            </a:r>
            <a:r>
              <a:rPr lang="en-US" sz="2000" dirty="0"/>
              <a:t>   6   7   2   5 |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5   </a:t>
            </a:r>
            <a:r>
              <a:rPr lang="en-US" sz="2000" dirty="0">
                <a:solidFill>
                  <a:srgbClr val="FF0000"/>
                </a:solidFill>
              </a:rPr>
              <a:t>6   7</a:t>
            </a:r>
            <a:r>
              <a:rPr lang="en-US" sz="2000" dirty="0"/>
              <a:t>   2 |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</a:t>
            </a:r>
            <a:r>
              <a:rPr lang="en-US" sz="2000" u="sng" dirty="0"/>
              <a:t>7</a:t>
            </a:r>
            <a:r>
              <a:rPr lang="en-US" sz="2000" dirty="0"/>
              <a:t>   6   5   2 |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2   </a:t>
            </a:r>
            <a:r>
              <a:rPr lang="en-US" sz="2000" dirty="0">
                <a:solidFill>
                  <a:srgbClr val="FF0000"/>
                </a:solidFill>
              </a:rPr>
              <a:t>6   5</a:t>
            </a:r>
            <a:r>
              <a:rPr lang="en-US" sz="2000" dirty="0"/>
              <a:t> | 7  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</a:t>
            </a:r>
            <a:r>
              <a:rPr lang="en-US" sz="2000" u="sng" dirty="0"/>
              <a:t>6</a:t>
            </a:r>
            <a:r>
              <a:rPr lang="en-US" sz="2000" dirty="0"/>
              <a:t>   2   5 | 7  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5   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dirty="0"/>
              <a:t> | 6   7  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</a:t>
            </a:r>
            <a:r>
              <a:rPr lang="en-US" sz="2000" u="sng" dirty="0"/>
              <a:t>5</a:t>
            </a:r>
            <a:r>
              <a:rPr lang="en-US" sz="2000" dirty="0"/>
              <a:t>   2 | 6   7   8   9</a:t>
            </a:r>
          </a:p>
          <a:p>
            <a:pPr marL="457200" indent="-457200">
              <a:buNone/>
              <a:defRPr/>
            </a:pPr>
            <a:r>
              <a:rPr lang="en-US" sz="2000" dirty="0"/>
              <a:t>       2 | 5   6   7   8   9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title"/>
          </p:nvPr>
        </p:nvSpPr>
        <p:spPr>
          <a:xfrm>
            <a:off x="693812" y="188640"/>
            <a:ext cx="9144001" cy="609599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of Sorting by Heapsort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B49A85-B3A3-474B-AB49-26BDCAC9A1CB}"/>
              </a:ext>
            </a:extLst>
          </p:cNvPr>
          <p:cNvSpPr/>
          <p:nvPr/>
        </p:nvSpPr>
        <p:spPr>
          <a:xfrm>
            <a:off x="4003959" y="851796"/>
            <a:ext cx="8064896" cy="5655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C88AF0-7204-428A-A5CE-15BC1C02D5F3}"/>
              </a:ext>
            </a:extLst>
          </p:cNvPr>
          <p:cNvSpPr/>
          <p:nvPr/>
        </p:nvSpPr>
        <p:spPr>
          <a:xfrm>
            <a:off x="5060693" y="99324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E75585-6BC6-4617-B3B1-38D84D47D992}"/>
              </a:ext>
            </a:extLst>
          </p:cNvPr>
          <p:cNvSpPr/>
          <p:nvPr/>
        </p:nvSpPr>
        <p:spPr>
          <a:xfrm>
            <a:off x="4501875" y="148756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EB0DA5-4883-401B-9AAE-9280652FEDFF}"/>
              </a:ext>
            </a:extLst>
          </p:cNvPr>
          <p:cNvSpPr/>
          <p:nvPr/>
        </p:nvSpPr>
        <p:spPr>
          <a:xfrm>
            <a:off x="5599241" y="146799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6659EA-4214-4082-AF7B-AE2FF1EF32FD}"/>
              </a:ext>
            </a:extLst>
          </p:cNvPr>
          <p:cNvSpPr/>
          <p:nvPr/>
        </p:nvSpPr>
        <p:spPr>
          <a:xfrm>
            <a:off x="5288238" y="196238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B56B00-B761-43EB-A9D5-0C0B47EC84F8}"/>
              </a:ext>
            </a:extLst>
          </p:cNvPr>
          <p:cNvSpPr/>
          <p:nvPr/>
        </p:nvSpPr>
        <p:spPr>
          <a:xfrm>
            <a:off x="4089033" y="193980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5A9BAA-427E-4B41-9013-2458E25941B0}"/>
              </a:ext>
            </a:extLst>
          </p:cNvPr>
          <p:cNvSpPr/>
          <p:nvPr/>
        </p:nvSpPr>
        <p:spPr>
          <a:xfrm>
            <a:off x="4851277" y="196238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345F0F-3658-4529-80F6-767FDE03F943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749399" y="1239094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21834B-B829-404F-AA12-798D15D19ACF}"/>
              </a:ext>
            </a:extLst>
          </p:cNvPr>
          <p:cNvCxnSpPr>
            <a:cxnSpLocks/>
          </p:cNvCxnSpPr>
          <p:nvPr/>
        </p:nvCxnSpPr>
        <p:spPr>
          <a:xfrm flipH="1">
            <a:off x="4322074" y="170900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0087EF-7AD9-4504-9354-E7D8A8FEC612}"/>
              </a:ext>
            </a:extLst>
          </p:cNvPr>
          <p:cNvCxnSpPr>
            <a:cxnSpLocks/>
          </p:cNvCxnSpPr>
          <p:nvPr/>
        </p:nvCxnSpPr>
        <p:spPr>
          <a:xfrm>
            <a:off x="4740535" y="1756027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7F88B6-8463-4FB0-BD1E-996B6F5DB1E7}"/>
              </a:ext>
            </a:extLst>
          </p:cNvPr>
          <p:cNvCxnSpPr>
            <a:cxnSpLocks/>
          </p:cNvCxnSpPr>
          <p:nvPr/>
        </p:nvCxnSpPr>
        <p:spPr>
          <a:xfrm flipH="1">
            <a:off x="5441867" y="170900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4ECA5C-8527-4463-AD25-E501DE8083F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310102" y="1241757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DA91310-5925-4706-BE49-E9A7D0A449AD}"/>
              </a:ext>
            </a:extLst>
          </p:cNvPr>
          <p:cNvSpPr/>
          <p:nvPr/>
        </p:nvSpPr>
        <p:spPr>
          <a:xfrm>
            <a:off x="5356955" y="283659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1419D-A49A-4EE1-87B9-7845E55572FC}"/>
              </a:ext>
            </a:extLst>
          </p:cNvPr>
          <p:cNvSpPr/>
          <p:nvPr/>
        </p:nvSpPr>
        <p:spPr>
          <a:xfrm>
            <a:off x="4798137" y="333092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9C6F3B-76A4-4771-B6F6-5292976A11F8}"/>
              </a:ext>
            </a:extLst>
          </p:cNvPr>
          <p:cNvSpPr/>
          <p:nvPr/>
        </p:nvSpPr>
        <p:spPr>
          <a:xfrm>
            <a:off x="5895503" y="331134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4BE824-CBF8-492F-A598-7C295161FB5F}"/>
              </a:ext>
            </a:extLst>
          </p:cNvPr>
          <p:cNvSpPr/>
          <p:nvPr/>
        </p:nvSpPr>
        <p:spPr>
          <a:xfrm>
            <a:off x="5584500" y="380573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2E5A81-9F05-4732-8217-F331CB5397F9}"/>
              </a:ext>
            </a:extLst>
          </p:cNvPr>
          <p:cNvSpPr/>
          <p:nvPr/>
        </p:nvSpPr>
        <p:spPr>
          <a:xfrm>
            <a:off x="4385295" y="378315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77C43B-C033-4DB0-9CA9-6BAAEC2DFA34}"/>
              </a:ext>
            </a:extLst>
          </p:cNvPr>
          <p:cNvSpPr/>
          <p:nvPr/>
        </p:nvSpPr>
        <p:spPr>
          <a:xfrm>
            <a:off x="5147539" y="380573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325C5F-C95B-4437-9231-1D5B94D9FB42}"/>
              </a:ext>
            </a:extLst>
          </p:cNvPr>
          <p:cNvCxnSpPr>
            <a:cxnSpLocks/>
            <a:stCxn id="23" idx="3"/>
            <a:endCxn id="24" idx="7"/>
          </p:cNvCxnSpPr>
          <p:nvPr/>
        </p:nvCxnSpPr>
        <p:spPr>
          <a:xfrm flipH="1">
            <a:off x="5045661" y="3082448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4286FE-BCB8-49B4-96DC-02073199E6A2}"/>
              </a:ext>
            </a:extLst>
          </p:cNvPr>
          <p:cNvCxnSpPr>
            <a:cxnSpLocks/>
          </p:cNvCxnSpPr>
          <p:nvPr/>
        </p:nvCxnSpPr>
        <p:spPr>
          <a:xfrm flipH="1">
            <a:off x="4618336" y="3552357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A1BD85-33B3-43BB-BC8A-993EF5CEC9D8}"/>
              </a:ext>
            </a:extLst>
          </p:cNvPr>
          <p:cNvCxnSpPr>
            <a:cxnSpLocks/>
          </p:cNvCxnSpPr>
          <p:nvPr/>
        </p:nvCxnSpPr>
        <p:spPr>
          <a:xfrm>
            <a:off x="5036797" y="3599381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BEB49C-C38A-4DA2-943A-A878ABE7F044}"/>
              </a:ext>
            </a:extLst>
          </p:cNvPr>
          <p:cNvCxnSpPr>
            <a:cxnSpLocks/>
          </p:cNvCxnSpPr>
          <p:nvPr/>
        </p:nvCxnSpPr>
        <p:spPr>
          <a:xfrm flipH="1">
            <a:off x="5738129" y="3552357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530588-86DF-4A70-AC94-A350D05A363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606364" y="3085111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6E41D8E-56A7-47A7-9082-0550B568F2C0}"/>
              </a:ext>
            </a:extLst>
          </p:cNvPr>
          <p:cNvSpPr/>
          <p:nvPr/>
        </p:nvSpPr>
        <p:spPr>
          <a:xfrm>
            <a:off x="7746415" y="283344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C00B23-8295-4A3E-8ACB-97065E8AEB70}"/>
              </a:ext>
            </a:extLst>
          </p:cNvPr>
          <p:cNvSpPr/>
          <p:nvPr/>
        </p:nvSpPr>
        <p:spPr>
          <a:xfrm>
            <a:off x="7187597" y="332776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2FBAF6-C6AC-4EA5-89D4-5EE4989351E0}"/>
              </a:ext>
            </a:extLst>
          </p:cNvPr>
          <p:cNvSpPr/>
          <p:nvPr/>
        </p:nvSpPr>
        <p:spPr>
          <a:xfrm>
            <a:off x="8284963" y="330819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EA02DE6-F0CD-40A1-A82A-6E718F586399}"/>
              </a:ext>
            </a:extLst>
          </p:cNvPr>
          <p:cNvSpPr/>
          <p:nvPr/>
        </p:nvSpPr>
        <p:spPr>
          <a:xfrm>
            <a:off x="7973960" y="38025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0A7C4-8BEF-4F87-B410-DF602A02B1A1}"/>
              </a:ext>
            </a:extLst>
          </p:cNvPr>
          <p:cNvSpPr/>
          <p:nvPr/>
        </p:nvSpPr>
        <p:spPr>
          <a:xfrm>
            <a:off x="6774755" y="378000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5A9EEA1-023D-4EA5-892A-0CFD7B817E99}"/>
              </a:ext>
            </a:extLst>
          </p:cNvPr>
          <p:cNvSpPr/>
          <p:nvPr/>
        </p:nvSpPr>
        <p:spPr>
          <a:xfrm>
            <a:off x="7536999" y="38025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273D38-7C34-45AB-97B1-FD9EEE88F1CC}"/>
              </a:ext>
            </a:extLst>
          </p:cNvPr>
          <p:cNvCxnSpPr>
            <a:cxnSpLocks/>
            <a:stCxn id="34" idx="3"/>
            <a:endCxn id="35" idx="7"/>
          </p:cNvCxnSpPr>
          <p:nvPr/>
        </p:nvCxnSpPr>
        <p:spPr>
          <a:xfrm flipH="1">
            <a:off x="7435121" y="3079293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50AE5A-3801-4112-8D2E-E1BE0FE83E2A}"/>
              </a:ext>
            </a:extLst>
          </p:cNvPr>
          <p:cNvCxnSpPr>
            <a:cxnSpLocks/>
          </p:cNvCxnSpPr>
          <p:nvPr/>
        </p:nvCxnSpPr>
        <p:spPr>
          <a:xfrm flipH="1">
            <a:off x="7007796" y="3549202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F7ABC7-AC9B-4B64-946B-30CA09BCEC3A}"/>
              </a:ext>
            </a:extLst>
          </p:cNvPr>
          <p:cNvCxnSpPr>
            <a:cxnSpLocks/>
          </p:cNvCxnSpPr>
          <p:nvPr/>
        </p:nvCxnSpPr>
        <p:spPr>
          <a:xfrm>
            <a:off x="7426257" y="3596226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2826C53-E231-433E-A3BC-13B23DFAF648}"/>
              </a:ext>
            </a:extLst>
          </p:cNvPr>
          <p:cNvCxnSpPr>
            <a:cxnSpLocks/>
          </p:cNvCxnSpPr>
          <p:nvPr/>
        </p:nvCxnSpPr>
        <p:spPr>
          <a:xfrm flipH="1">
            <a:off x="8127589" y="3549202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D95490-423F-47C6-9F1D-A4585863C8EF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995824" y="3081956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F43EFC7-CE38-4BAD-9830-942783B24601}"/>
              </a:ext>
            </a:extLst>
          </p:cNvPr>
          <p:cNvSpPr/>
          <p:nvPr/>
        </p:nvSpPr>
        <p:spPr>
          <a:xfrm>
            <a:off x="9055065" y="97066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19310D-E76F-43C6-8AE1-062CD3585B67}"/>
              </a:ext>
            </a:extLst>
          </p:cNvPr>
          <p:cNvSpPr/>
          <p:nvPr/>
        </p:nvSpPr>
        <p:spPr>
          <a:xfrm>
            <a:off x="8496247" y="146498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FD58533-9CB3-47E0-BEEB-728B8F502F6A}"/>
              </a:ext>
            </a:extLst>
          </p:cNvPr>
          <p:cNvSpPr/>
          <p:nvPr/>
        </p:nvSpPr>
        <p:spPr>
          <a:xfrm>
            <a:off x="9593613" y="144541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40CF85-6B65-4DE8-94C2-58CEFA716117}"/>
              </a:ext>
            </a:extLst>
          </p:cNvPr>
          <p:cNvSpPr/>
          <p:nvPr/>
        </p:nvSpPr>
        <p:spPr>
          <a:xfrm>
            <a:off x="9282610" y="193980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2EFFEAE-6502-44F9-A4B3-009F092754FF}"/>
              </a:ext>
            </a:extLst>
          </p:cNvPr>
          <p:cNvSpPr/>
          <p:nvPr/>
        </p:nvSpPr>
        <p:spPr>
          <a:xfrm>
            <a:off x="8083405" y="191722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32D6067-D8BB-4784-BA94-3BF9E50F8C1F}"/>
              </a:ext>
            </a:extLst>
          </p:cNvPr>
          <p:cNvSpPr/>
          <p:nvPr/>
        </p:nvSpPr>
        <p:spPr>
          <a:xfrm>
            <a:off x="8845649" y="193980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4D0143-29DF-442E-B767-6159EE8BE482}"/>
              </a:ext>
            </a:extLst>
          </p:cNvPr>
          <p:cNvCxnSpPr>
            <a:cxnSpLocks/>
            <a:stCxn id="45" idx="3"/>
            <a:endCxn id="46" idx="7"/>
          </p:cNvCxnSpPr>
          <p:nvPr/>
        </p:nvCxnSpPr>
        <p:spPr>
          <a:xfrm flipH="1">
            <a:off x="8743771" y="1216514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40A4FC-2260-4844-AD3B-D9CA90843E6E}"/>
              </a:ext>
            </a:extLst>
          </p:cNvPr>
          <p:cNvCxnSpPr>
            <a:cxnSpLocks/>
          </p:cNvCxnSpPr>
          <p:nvPr/>
        </p:nvCxnSpPr>
        <p:spPr>
          <a:xfrm flipH="1">
            <a:off x="8316446" y="168642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ECDC60-D0EF-42E5-84F5-382958A978F0}"/>
              </a:ext>
            </a:extLst>
          </p:cNvPr>
          <p:cNvCxnSpPr>
            <a:cxnSpLocks/>
          </p:cNvCxnSpPr>
          <p:nvPr/>
        </p:nvCxnSpPr>
        <p:spPr>
          <a:xfrm>
            <a:off x="8734907" y="1733447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39548F0-50BB-459F-9FBE-96E9A71CD872}"/>
              </a:ext>
            </a:extLst>
          </p:cNvPr>
          <p:cNvCxnSpPr>
            <a:cxnSpLocks/>
          </p:cNvCxnSpPr>
          <p:nvPr/>
        </p:nvCxnSpPr>
        <p:spPr>
          <a:xfrm flipH="1">
            <a:off x="9436239" y="168642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E1ADD2-E083-4C80-A5BD-B9886192A4E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9304474" y="1219177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5E92173C-DE84-4641-BF8A-8348477B79A1}"/>
              </a:ext>
            </a:extLst>
          </p:cNvPr>
          <p:cNvSpPr/>
          <p:nvPr/>
        </p:nvSpPr>
        <p:spPr>
          <a:xfrm>
            <a:off x="11146953" y="94808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4CFF120-AD7E-4D72-BC1D-CCB10AB109CD}"/>
              </a:ext>
            </a:extLst>
          </p:cNvPr>
          <p:cNvSpPr/>
          <p:nvPr/>
        </p:nvSpPr>
        <p:spPr>
          <a:xfrm>
            <a:off x="10588135" y="144240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6916BF-31B2-42C0-A6A2-A9A0AE5E319A}"/>
              </a:ext>
            </a:extLst>
          </p:cNvPr>
          <p:cNvSpPr/>
          <p:nvPr/>
        </p:nvSpPr>
        <p:spPr>
          <a:xfrm>
            <a:off x="11685501" y="142283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4434AC7-16B5-4455-85FF-84B9A92D8F3D}"/>
              </a:ext>
            </a:extLst>
          </p:cNvPr>
          <p:cNvSpPr/>
          <p:nvPr/>
        </p:nvSpPr>
        <p:spPr>
          <a:xfrm>
            <a:off x="11374498" y="191722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D25C2A-D7EA-4D4F-AD19-2030B8E54378}"/>
              </a:ext>
            </a:extLst>
          </p:cNvPr>
          <p:cNvSpPr/>
          <p:nvPr/>
        </p:nvSpPr>
        <p:spPr>
          <a:xfrm>
            <a:off x="10175293" y="189464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DA2F2E3-3902-43C2-B450-81A20947C90F}"/>
              </a:ext>
            </a:extLst>
          </p:cNvPr>
          <p:cNvSpPr/>
          <p:nvPr/>
        </p:nvSpPr>
        <p:spPr>
          <a:xfrm>
            <a:off x="10937537" y="191722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2D26130-CBF2-4537-8DC3-641562727CD3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10835659" y="1193934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44A2E4E-33D2-44EC-96FA-86BD964E6A99}"/>
              </a:ext>
            </a:extLst>
          </p:cNvPr>
          <p:cNvCxnSpPr>
            <a:cxnSpLocks/>
          </p:cNvCxnSpPr>
          <p:nvPr/>
        </p:nvCxnSpPr>
        <p:spPr>
          <a:xfrm flipH="1">
            <a:off x="10408334" y="166384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75FE1C-F485-4B4B-B93C-E987D53153C8}"/>
              </a:ext>
            </a:extLst>
          </p:cNvPr>
          <p:cNvCxnSpPr>
            <a:cxnSpLocks/>
          </p:cNvCxnSpPr>
          <p:nvPr/>
        </p:nvCxnSpPr>
        <p:spPr>
          <a:xfrm>
            <a:off x="10826795" y="1710867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BFBEA3-3993-4AE4-AFAC-46FCC621F477}"/>
              </a:ext>
            </a:extLst>
          </p:cNvPr>
          <p:cNvCxnSpPr>
            <a:cxnSpLocks/>
          </p:cNvCxnSpPr>
          <p:nvPr/>
        </p:nvCxnSpPr>
        <p:spPr>
          <a:xfrm flipH="1">
            <a:off x="11528127" y="1663843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3C0ACDD-4FC8-42DF-853D-45DA50CC14AB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1396362" y="1196597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CF1E10C-D8B2-42AC-9C97-461941596F5F}"/>
              </a:ext>
            </a:extLst>
          </p:cNvPr>
          <p:cNvSpPr/>
          <p:nvPr/>
        </p:nvSpPr>
        <p:spPr>
          <a:xfrm>
            <a:off x="6988294" y="981338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3926B5D-863B-49DB-88F7-0887CA112476}"/>
              </a:ext>
            </a:extLst>
          </p:cNvPr>
          <p:cNvSpPr/>
          <p:nvPr/>
        </p:nvSpPr>
        <p:spPr>
          <a:xfrm>
            <a:off x="6429476" y="147566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1A74333-C2AF-4996-B0F5-30CAB9B12754}"/>
              </a:ext>
            </a:extLst>
          </p:cNvPr>
          <p:cNvSpPr/>
          <p:nvPr/>
        </p:nvSpPr>
        <p:spPr>
          <a:xfrm>
            <a:off x="7526842" y="145609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5035792-75DE-48D9-8893-AD4A113589E8}"/>
              </a:ext>
            </a:extLst>
          </p:cNvPr>
          <p:cNvSpPr/>
          <p:nvPr/>
        </p:nvSpPr>
        <p:spPr>
          <a:xfrm>
            <a:off x="7215839" y="195048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4A83D7-BF72-40BE-B009-F3492CBBBCD0}"/>
              </a:ext>
            </a:extLst>
          </p:cNvPr>
          <p:cNvSpPr/>
          <p:nvPr/>
        </p:nvSpPr>
        <p:spPr>
          <a:xfrm>
            <a:off x="6016634" y="192790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78C3243-6054-4024-8CB4-E7D9D39B4CE1}"/>
              </a:ext>
            </a:extLst>
          </p:cNvPr>
          <p:cNvSpPr/>
          <p:nvPr/>
        </p:nvSpPr>
        <p:spPr>
          <a:xfrm>
            <a:off x="6778878" y="195048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B93863-F4ED-4E7F-B4C2-B209105EADEB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6677000" y="1227189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FB90DE-7DA2-4FB2-98BB-CC0C4F1D5D50}"/>
              </a:ext>
            </a:extLst>
          </p:cNvPr>
          <p:cNvCxnSpPr>
            <a:cxnSpLocks/>
          </p:cNvCxnSpPr>
          <p:nvPr/>
        </p:nvCxnSpPr>
        <p:spPr>
          <a:xfrm flipH="1">
            <a:off x="6249675" y="1697098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646FE75-886F-430D-B0D4-D9E40044E1F7}"/>
              </a:ext>
            </a:extLst>
          </p:cNvPr>
          <p:cNvCxnSpPr>
            <a:cxnSpLocks/>
          </p:cNvCxnSpPr>
          <p:nvPr/>
        </p:nvCxnSpPr>
        <p:spPr>
          <a:xfrm>
            <a:off x="6668136" y="1744122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99998F3-C112-418E-BE11-B3D5C127477F}"/>
              </a:ext>
            </a:extLst>
          </p:cNvPr>
          <p:cNvCxnSpPr>
            <a:cxnSpLocks/>
          </p:cNvCxnSpPr>
          <p:nvPr/>
        </p:nvCxnSpPr>
        <p:spPr>
          <a:xfrm flipH="1">
            <a:off x="7369468" y="1697098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E69B00-23EF-4101-A863-537C1A62E967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7237703" y="1229852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CFF0BB92-5631-459E-A31B-8136EA691DC3}"/>
              </a:ext>
            </a:extLst>
          </p:cNvPr>
          <p:cNvSpPr/>
          <p:nvPr/>
        </p:nvSpPr>
        <p:spPr>
          <a:xfrm>
            <a:off x="10117230" y="282030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B245C05-8263-404C-BB1B-9828B427D8BF}"/>
              </a:ext>
            </a:extLst>
          </p:cNvPr>
          <p:cNvSpPr/>
          <p:nvPr/>
        </p:nvSpPr>
        <p:spPr>
          <a:xfrm>
            <a:off x="9558412" y="331463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D66A04D-D3A6-446C-8201-79C95754EE42}"/>
              </a:ext>
            </a:extLst>
          </p:cNvPr>
          <p:cNvSpPr/>
          <p:nvPr/>
        </p:nvSpPr>
        <p:spPr>
          <a:xfrm>
            <a:off x="10655778" y="329505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6012A2C-3EDB-4FAA-BF2F-1E05C4AC18C1}"/>
              </a:ext>
            </a:extLst>
          </p:cNvPr>
          <p:cNvSpPr/>
          <p:nvPr/>
        </p:nvSpPr>
        <p:spPr>
          <a:xfrm>
            <a:off x="10344775" y="378944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06FCEF9-9CF1-400E-8B31-04E543A510EA}"/>
              </a:ext>
            </a:extLst>
          </p:cNvPr>
          <p:cNvSpPr/>
          <p:nvPr/>
        </p:nvSpPr>
        <p:spPr>
          <a:xfrm>
            <a:off x="9145570" y="376686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0914479-16CC-4306-9855-241B4F7A33EC}"/>
              </a:ext>
            </a:extLst>
          </p:cNvPr>
          <p:cNvSpPr/>
          <p:nvPr/>
        </p:nvSpPr>
        <p:spPr>
          <a:xfrm>
            <a:off x="9907814" y="378944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9C4D290-2722-4C55-B912-E60550F62B34}"/>
              </a:ext>
            </a:extLst>
          </p:cNvPr>
          <p:cNvCxnSpPr>
            <a:cxnSpLocks/>
            <a:stCxn id="78" idx="3"/>
            <a:endCxn id="79" idx="7"/>
          </p:cNvCxnSpPr>
          <p:nvPr/>
        </p:nvCxnSpPr>
        <p:spPr>
          <a:xfrm flipH="1">
            <a:off x="9805936" y="3066156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6B70773-FBF2-4AA0-B1C1-A07F67824475}"/>
              </a:ext>
            </a:extLst>
          </p:cNvPr>
          <p:cNvCxnSpPr>
            <a:cxnSpLocks/>
          </p:cNvCxnSpPr>
          <p:nvPr/>
        </p:nvCxnSpPr>
        <p:spPr>
          <a:xfrm flipH="1">
            <a:off x="9378611" y="3536065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057FFCC-84E8-41FB-975A-25B20214DD85}"/>
              </a:ext>
            </a:extLst>
          </p:cNvPr>
          <p:cNvCxnSpPr>
            <a:cxnSpLocks/>
          </p:cNvCxnSpPr>
          <p:nvPr/>
        </p:nvCxnSpPr>
        <p:spPr>
          <a:xfrm>
            <a:off x="9797072" y="3583089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65F22E0-B83C-4FF6-88A0-5DB4CB6BF295}"/>
              </a:ext>
            </a:extLst>
          </p:cNvPr>
          <p:cNvCxnSpPr>
            <a:cxnSpLocks/>
          </p:cNvCxnSpPr>
          <p:nvPr/>
        </p:nvCxnSpPr>
        <p:spPr>
          <a:xfrm flipH="1">
            <a:off x="10498404" y="3536065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682099E-36CC-44B5-9585-5AFF6A1ADB3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10366639" y="3068819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338ACBEE-24A3-47FA-B560-73A0305882DE}"/>
              </a:ext>
            </a:extLst>
          </p:cNvPr>
          <p:cNvSpPr/>
          <p:nvPr/>
        </p:nvSpPr>
        <p:spPr>
          <a:xfrm>
            <a:off x="5377966" y="478790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56353C9-AECB-4BDA-96DD-23D33F656D6D}"/>
              </a:ext>
            </a:extLst>
          </p:cNvPr>
          <p:cNvSpPr/>
          <p:nvPr/>
        </p:nvSpPr>
        <p:spPr>
          <a:xfrm>
            <a:off x="4819148" y="528222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E902ACD-4ECD-4899-B4C1-032299B5C737}"/>
              </a:ext>
            </a:extLst>
          </p:cNvPr>
          <p:cNvSpPr/>
          <p:nvPr/>
        </p:nvSpPr>
        <p:spPr>
          <a:xfrm>
            <a:off x="5916514" y="526265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F15404-BA63-426A-8D7E-1B00647A0262}"/>
              </a:ext>
            </a:extLst>
          </p:cNvPr>
          <p:cNvSpPr/>
          <p:nvPr/>
        </p:nvSpPr>
        <p:spPr>
          <a:xfrm>
            <a:off x="5605511" y="575704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0FF9CB6-347C-4AE2-9F62-0CD99FC937B0}"/>
              </a:ext>
            </a:extLst>
          </p:cNvPr>
          <p:cNvSpPr/>
          <p:nvPr/>
        </p:nvSpPr>
        <p:spPr>
          <a:xfrm>
            <a:off x="4406306" y="573446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400012F-9624-4F54-9B70-026C25A74C24}"/>
              </a:ext>
            </a:extLst>
          </p:cNvPr>
          <p:cNvSpPr/>
          <p:nvPr/>
        </p:nvSpPr>
        <p:spPr>
          <a:xfrm>
            <a:off x="5168550" y="575704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5019EA0-A808-4818-9644-ADC3BF15C782}"/>
              </a:ext>
            </a:extLst>
          </p:cNvPr>
          <p:cNvCxnSpPr>
            <a:cxnSpLocks/>
            <a:stCxn id="89" idx="3"/>
            <a:endCxn id="90" idx="7"/>
          </p:cNvCxnSpPr>
          <p:nvPr/>
        </p:nvCxnSpPr>
        <p:spPr>
          <a:xfrm flipH="1">
            <a:off x="5066672" y="5033753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92B15B2-274A-4FDA-9A58-3071CBB20C90}"/>
              </a:ext>
            </a:extLst>
          </p:cNvPr>
          <p:cNvCxnSpPr>
            <a:cxnSpLocks/>
          </p:cNvCxnSpPr>
          <p:nvPr/>
        </p:nvCxnSpPr>
        <p:spPr>
          <a:xfrm flipH="1">
            <a:off x="4639347" y="5503662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08B2264-711C-43E2-83AC-888E9359A970}"/>
              </a:ext>
            </a:extLst>
          </p:cNvPr>
          <p:cNvCxnSpPr>
            <a:cxnSpLocks/>
          </p:cNvCxnSpPr>
          <p:nvPr/>
        </p:nvCxnSpPr>
        <p:spPr>
          <a:xfrm>
            <a:off x="5057808" y="5550686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1E69DA-6F7B-4F9F-B14C-424C8B23D0DB}"/>
              </a:ext>
            </a:extLst>
          </p:cNvPr>
          <p:cNvCxnSpPr>
            <a:cxnSpLocks/>
          </p:cNvCxnSpPr>
          <p:nvPr/>
        </p:nvCxnSpPr>
        <p:spPr>
          <a:xfrm flipH="1">
            <a:off x="5759140" y="5503662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4A70399-CA92-44E3-96D7-2B8E59A67CBF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5627375" y="5036416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B4BD577E-1831-4BFB-A5ED-9D836D24E4E5}"/>
              </a:ext>
            </a:extLst>
          </p:cNvPr>
          <p:cNvSpPr/>
          <p:nvPr/>
        </p:nvSpPr>
        <p:spPr>
          <a:xfrm>
            <a:off x="7767426" y="4784747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243603D-00CA-4831-8AF6-DD89AC2B4718}"/>
              </a:ext>
            </a:extLst>
          </p:cNvPr>
          <p:cNvSpPr/>
          <p:nvPr/>
        </p:nvSpPr>
        <p:spPr>
          <a:xfrm>
            <a:off x="7208608" y="527907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94E5A5F-1D40-42FE-AE1D-3F4238975B9E}"/>
              </a:ext>
            </a:extLst>
          </p:cNvPr>
          <p:cNvSpPr/>
          <p:nvPr/>
        </p:nvSpPr>
        <p:spPr>
          <a:xfrm>
            <a:off x="8305974" y="525949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96CE82B-E1AE-4D0B-9789-6514F334F7EA}"/>
              </a:ext>
            </a:extLst>
          </p:cNvPr>
          <p:cNvSpPr/>
          <p:nvPr/>
        </p:nvSpPr>
        <p:spPr>
          <a:xfrm>
            <a:off x="7994971" y="575388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8E13A03-262A-43B4-82C7-0037EDD9BF9B}"/>
              </a:ext>
            </a:extLst>
          </p:cNvPr>
          <p:cNvSpPr/>
          <p:nvPr/>
        </p:nvSpPr>
        <p:spPr>
          <a:xfrm>
            <a:off x="6795766" y="573130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DDCFF25-0A10-42EB-A14B-149A26E35BD1}"/>
              </a:ext>
            </a:extLst>
          </p:cNvPr>
          <p:cNvSpPr/>
          <p:nvPr/>
        </p:nvSpPr>
        <p:spPr>
          <a:xfrm>
            <a:off x="7558010" y="575388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A6BEAA6-C8F2-4F8E-845F-ED3D611CF50E}"/>
              </a:ext>
            </a:extLst>
          </p:cNvPr>
          <p:cNvCxnSpPr>
            <a:cxnSpLocks/>
            <a:stCxn id="100" idx="3"/>
            <a:endCxn id="101" idx="7"/>
          </p:cNvCxnSpPr>
          <p:nvPr/>
        </p:nvCxnSpPr>
        <p:spPr>
          <a:xfrm flipH="1">
            <a:off x="7456132" y="5030598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57D9F6B-BBAF-4045-9C32-8170F6B8552C}"/>
              </a:ext>
            </a:extLst>
          </p:cNvPr>
          <p:cNvCxnSpPr>
            <a:cxnSpLocks/>
          </p:cNvCxnSpPr>
          <p:nvPr/>
        </p:nvCxnSpPr>
        <p:spPr>
          <a:xfrm flipH="1">
            <a:off x="7028807" y="5500507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214CC18-A4FB-45A8-A513-00DC65BD9CC2}"/>
              </a:ext>
            </a:extLst>
          </p:cNvPr>
          <p:cNvCxnSpPr>
            <a:cxnSpLocks/>
          </p:cNvCxnSpPr>
          <p:nvPr/>
        </p:nvCxnSpPr>
        <p:spPr>
          <a:xfrm>
            <a:off x="7447268" y="5547531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954A203-8568-45A1-A09F-3AD383D24A02}"/>
              </a:ext>
            </a:extLst>
          </p:cNvPr>
          <p:cNvCxnSpPr>
            <a:cxnSpLocks/>
          </p:cNvCxnSpPr>
          <p:nvPr/>
        </p:nvCxnSpPr>
        <p:spPr>
          <a:xfrm flipH="1">
            <a:off x="8148600" y="5500507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81FA9A1-7351-4ECA-8A39-441C5107E62B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8016835" y="5033261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E74DBEBA-A5AE-469B-AF8E-45DEF3B043A5}"/>
              </a:ext>
            </a:extLst>
          </p:cNvPr>
          <p:cNvSpPr/>
          <p:nvPr/>
        </p:nvSpPr>
        <p:spPr>
          <a:xfrm>
            <a:off x="10138241" y="477161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0DA50EE-F295-4ECA-9A5F-9F99B1A86326}"/>
              </a:ext>
            </a:extLst>
          </p:cNvPr>
          <p:cNvSpPr/>
          <p:nvPr/>
        </p:nvSpPr>
        <p:spPr>
          <a:xfrm>
            <a:off x="9579423" y="526593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86E3040-BA25-468E-AE8D-68E01C1AE4DE}"/>
              </a:ext>
            </a:extLst>
          </p:cNvPr>
          <p:cNvSpPr/>
          <p:nvPr/>
        </p:nvSpPr>
        <p:spPr>
          <a:xfrm>
            <a:off x="10676789" y="524636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004B3CB-D246-4D2F-8737-452AD9D47510}"/>
              </a:ext>
            </a:extLst>
          </p:cNvPr>
          <p:cNvSpPr/>
          <p:nvPr/>
        </p:nvSpPr>
        <p:spPr>
          <a:xfrm>
            <a:off x="10365786" y="574075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9EA3C27-2158-4FED-A333-2D9C200D94CA}"/>
              </a:ext>
            </a:extLst>
          </p:cNvPr>
          <p:cNvSpPr/>
          <p:nvPr/>
        </p:nvSpPr>
        <p:spPr>
          <a:xfrm>
            <a:off x="9166581" y="571817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4AA9A20-BBBA-4DD6-94BE-48E492C49676}"/>
              </a:ext>
            </a:extLst>
          </p:cNvPr>
          <p:cNvSpPr/>
          <p:nvPr/>
        </p:nvSpPr>
        <p:spPr>
          <a:xfrm>
            <a:off x="9928825" y="5740752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225AE4E-BDAC-4192-A752-F0349063FBAC}"/>
              </a:ext>
            </a:extLst>
          </p:cNvPr>
          <p:cNvCxnSpPr>
            <a:cxnSpLocks/>
            <a:stCxn id="111" idx="3"/>
            <a:endCxn id="112" idx="7"/>
          </p:cNvCxnSpPr>
          <p:nvPr/>
        </p:nvCxnSpPr>
        <p:spPr>
          <a:xfrm flipH="1">
            <a:off x="9826947" y="5017461"/>
            <a:ext cx="353762" cy="290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CE312E0-71F3-4323-B926-2F22F0264AC2}"/>
              </a:ext>
            </a:extLst>
          </p:cNvPr>
          <p:cNvCxnSpPr>
            <a:cxnSpLocks/>
          </p:cNvCxnSpPr>
          <p:nvPr/>
        </p:nvCxnSpPr>
        <p:spPr>
          <a:xfrm flipH="1">
            <a:off x="9399622" y="5487370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A67C6C0-E975-416B-9CBF-FDE0453465A0}"/>
              </a:ext>
            </a:extLst>
          </p:cNvPr>
          <p:cNvCxnSpPr>
            <a:cxnSpLocks/>
          </p:cNvCxnSpPr>
          <p:nvPr/>
        </p:nvCxnSpPr>
        <p:spPr>
          <a:xfrm>
            <a:off x="9818083" y="5534394"/>
            <a:ext cx="208706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6E6B21B-AD03-44FB-8735-D2295985336D}"/>
              </a:ext>
            </a:extLst>
          </p:cNvPr>
          <p:cNvCxnSpPr>
            <a:cxnSpLocks/>
          </p:cNvCxnSpPr>
          <p:nvPr/>
        </p:nvCxnSpPr>
        <p:spPr>
          <a:xfrm flipH="1">
            <a:off x="10519415" y="5487370"/>
            <a:ext cx="226433" cy="25338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214581C-7784-4455-9969-3386E732F745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10387650" y="5020124"/>
            <a:ext cx="331607" cy="2684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298C8C7D-B238-4B1F-B1D3-7B0AAF6C49E3}"/>
              </a:ext>
            </a:extLst>
          </p:cNvPr>
          <p:cNvSpPr txBox="1"/>
          <p:nvPr/>
        </p:nvSpPr>
        <p:spPr>
          <a:xfrm>
            <a:off x="7512792" y="140775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C081B18-B503-4282-8973-CB15F6F00E86}"/>
              </a:ext>
            </a:extLst>
          </p:cNvPr>
          <p:cNvSpPr txBox="1"/>
          <p:nvPr/>
        </p:nvSpPr>
        <p:spPr>
          <a:xfrm>
            <a:off x="5901018" y="521884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894834E-E6AA-4D1B-BB54-07C2931E3412}"/>
              </a:ext>
            </a:extLst>
          </p:cNvPr>
          <p:cNvSpPr txBox="1"/>
          <p:nvPr/>
        </p:nvSpPr>
        <p:spPr>
          <a:xfrm>
            <a:off x="5131475" y="37668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CDA1C24-370D-4C16-A8BE-F05A06D040C1}"/>
              </a:ext>
            </a:extLst>
          </p:cNvPr>
          <p:cNvSpPr txBox="1"/>
          <p:nvPr/>
        </p:nvSpPr>
        <p:spPr>
          <a:xfrm>
            <a:off x="7530610" y="374629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50DF86-37A8-45B5-9A6B-6FC2ED30868C}"/>
              </a:ext>
            </a:extLst>
          </p:cNvPr>
          <p:cNvSpPr txBox="1"/>
          <p:nvPr/>
        </p:nvSpPr>
        <p:spPr>
          <a:xfrm>
            <a:off x="4418382" y="570378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B4D634-2375-40CD-A1A7-DCDDB0977BF0}"/>
              </a:ext>
            </a:extLst>
          </p:cNvPr>
          <p:cNvSpPr txBox="1"/>
          <p:nvPr/>
        </p:nvSpPr>
        <p:spPr>
          <a:xfrm>
            <a:off x="5575808" y="142943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F6EA991-6A7F-4A3B-A766-C60005E825FA}"/>
              </a:ext>
            </a:extLst>
          </p:cNvPr>
          <p:cNvSpPr txBox="1"/>
          <p:nvPr/>
        </p:nvSpPr>
        <p:spPr>
          <a:xfrm>
            <a:off x="9897277" y="374948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2171EED-45C7-4B02-8B36-4FC780C2E278}"/>
              </a:ext>
            </a:extLst>
          </p:cNvPr>
          <p:cNvSpPr txBox="1"/>
          <p:nvPr/>
        </p:nvSpPr>
        <p:spPr>
          <a:xfrm>
            <a:off x="5135764" y="570717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18DBDF7-B019-49A7-987E-08329ADC956B}"/>
              </a:ext>
            </a:extLst>
          </p:cNvPr>
          <p:cNvSpPr txBox="1"/>
          <p:nvPr/>
        </p:nvSpPr>
        <p:spPr>
          <a:xfrm>
            <a:off x="10357152" y="374629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9E9CE21-67D4-4C6E-A836-90CB7CB9818C}"/>
              </a:ext>
            </a:extLst>
          </p:cNvPr>
          <p:cNvSpPr txBox="1"/>
          <p:nvPr/>
        </p:nvSpPr>
        <p:spPr>
          <a:xfrm>
            <a:off x="11371674" y="187657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D83419E-617C-409E-9860-BF835407DE57}"/>
              </a:ext>
            </a:extLst>
          </p:cNvPr>
          <p:cNvSpPr txBox="1"/>
          <p:nvPr/>
        </p:nvSpPr>
        <p:spPr>
          <a:xfrm>
            <a:off x="9287374" y="188725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4858A7B-52EA-4EE7-9457-2306E24D4BE4}"/>
              </a:ext>
            </a:extLst>
          </p:cNvPr>
          <p:cNvSpPr txBox="1"/>
          <p:nvPr/>
        </p:nvSpPr>
        <p:spPr>
          <a:xfrm>
            <a:off x="7211285" y="191393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74B06B9-75C2-46B0-BCFB-3E340106620C}"/>
              </a:ext>
            </a:extLst>
          </p:cNvPr>
          <p:cNvSpPr txBox="1"/>
          <p:nvPr/>
        </p:nvSpPr>
        <p:spPr>
          <a:xfrm>
            <a:off x="5036740" y="94378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181CC38-4BD0-439A-B60A-90C1F57946B3}"/>
              </a:ext>
            </a:extLst>
          </p:cNvPr>
          <p:cNvSpPr txBox="1"/>
          <p:nvPr/>
        </p:nvSpPr>
        <p:spPr>
          <a:xfrm>
            <a:off x="7992147" y="570010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4088C40-779A-4D12-BCE8-9638351CF87B}"/>
              </a:ext>
            </a:extLst>
          </p:cNvPr>
          <p:cNvSpPr txBox="1"/>
          <p:nvPr/>
        </p:nvSpPr>
        <p:spPr>
          <a:xfrm>
            <a:off x="10357152" y="569394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F3D3AE-558F-4CC7-AC36-53A01FF995CA}"/>
              </a:ext>
            </a:extLst>
          </p:cNvPr>
          <p:cNvSpPr txBox="1"/>
          <p:nvPr/>
        </p:nvSpPr>
        <p:spPr>
          <a:xfrm>
            <a:off x="5573043" y="377159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494CEA7-76EA-49BF-875B-F8508CEC9E92}"/>
              </a:ext>
            </a:extLst>
          </p:cNvPr>
          <p:cNvSpPr txBox="1"/>
          <p:nvPr/>
        </p:nvSpPr>
        <p:spPr>
          <a:xfrm>
            <a:off x="7963208" y="377380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3F6654C-ADDD-4FE8-815C-07286225C6E4}"/>
              </a:ext>
            </a:extLst>
          </p:cNvPr>
          <p:cNvSpPr txBox="1"/>
          <p:nvPr/>
        </p:nvSpPr>
        <p:spPr>
          <a:xfrm>
            <a:off x="5592492" y="570010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9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8F785A7-F5DB-43D2-B859-E811C89DCC63}"/>
              </a:ext>
            </a:extLst>
          </p:cNvPr>
          <p:cNvSpPr txBox="1"/>
          <p:nvPr/>
        </p:nvSpPr>
        <p:spPr>
          <a:xfrm>
            <a:off x="10095388" y="277745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55D07D4-6543-4C4D-BE8F-C3D46E0C90E4}"/>
              </a:ext>
            </a:extLst>
          </p:cNvPr>
          <p:cNvSpPr txBox="1"/>
          <p:nvPr/>
        </p:nvSpPr>
        <p:spPr>
          <a:xfrm>
            <a:off x="7173790" y="327398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6C90965-4400-443F-AE9D-6B43F2898FDB}"/>
              </a:ext>
            </a:extLst>
          </p:cNvPr>
          <p:cNvSpPr txBox="1"/>
          <p:nvPr/>
        </p:nvSpPr>
        <p:spPr>
          <a:xfrm>
            <a:off x="4778020" y="327286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4B019E0-F285-4475-805D-B1EB390C79A6}"/>
              </a:ext>
            </a:extLst>
          </p:cNvPr>
          <p:cNvSpPr txBox="1"/>
          <p:nvPr/>
        </p:nvSpPr>
        <p:spPr>
          <a:xfrm>
            <a:off x="10569901" y="139279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81AB67C-F4C0-40E7-8A56-51FB2091EF57}"/>
              </a:ext>
            </a:extLst>
          </p:cNvPr>
          <p:cNvSpPr txBox="1"/>
          <p:nvPr/>
        </p:nvSpPr>
        <p:spPr>
          <a:xfrm>
            <a:off x="8482573" y="140775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16E044E-93B9-452B-A69E-D8FF6FB7C927}"/>
              </a:ext>
            </a:extLst>
          </p:cNvPr>
          <p:cNvSpPr txBox="1"/>
          <p:nvPr/>
        </p:nvSpPr>
        <p:spPr>
          <a:xfrm>
            <a:off x="6420612" y="142943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A971BA5-3A1C-4317-BFC2-71079614643A}"/>
              </a:ext>
            </a:extLst>
          </p:cNvPr>
          <p:cNvSpPr txBox="1"/>
          <p:nvPr/>
        </p:nvSpPr>
        <p:spPr>
          <a:xfrm>
            <a:off x="4483847" y="144330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7754BEA-C620-4789-9ABA-7E202F5E5591}"/>
              </a:ext>
            </a:extLst>
          </p:cNvPr>
          <p:cNvSpPr txBox="1"/>
          <p:nvPr/>
        </p:nvSpPr>
        <p:spPr>
          <a:xfrm>
            <a:off x="9130921" y="371517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AA2B4B4-1FFC-448C-A4B0-CE0557770367}"/>
              </a:ext>
            </a:extLst>
          </p:cNvPr>
          <p:cNvSpPr txBox="1"/>
          <p:nvPr/>
        </p:nvSpPr>
        <p:spPr>
          <a:xfrm>
            <a:off x="6787804" y="372621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3DE1408-882D-4D3C-AC6C-DD385CBBFE93}"/>
              </a:ext>
            </a:extLst>
          </p:cNvPr>
          <p:cNvSpPr txBox="1"/>
          <p:nvPr/>
        </p:nvSpPr>
        <p:spPr>
          <a:xfrm>
            <a:off x="5357340" y="277119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107814F-F008-430B-ADA8-A062C2967DF3}"/>
              </a:ext>
            </a:extLst>
          </p:cNvPr>
          <p:cNvSpPr txBox="1"/>
          <p:nvPr/>
        </p:nvSpPr>
        <p:spPr>
          <a:xfrm>
            <a:off x="7197151" y="523842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2ED58E-E5B9-4545-BF67-EF17D2EC3EB7}"/>
              </a:ext>
            </a:extLst>
          </p:cNvPr>
          <p:cNvSpPr txBox="1"/>
          <p:nvPr/>
        </p:nvSpPr>
        <p:spPr>
          <a:xfrm>
            <a:off x="11671761" y="137167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2409CD2-D9FD-46B9-8E5D-FC62B64E1EA2}"/>
              </a:ext>
            </a:extLst>
          </p:cNvPr>
          <p:cNvSpPr txBox="1"/>
          <p:nvPr/>
        </p:nvSpPr>
        <p:spPr>
          <a:xfrm>
            <a:off x="9590754" y="141231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9D0CD2F-2794-47EE-AEBC-904BFEAF83B3}"/>
              </a:ext>
            </a:extLst>
          </p:cNvPr>
          <p:cNvSpPr txBox="1"/>
          <p:nvPr/>
        </p:nvSpPr>
        <p:spPr>
          <a:xfrm>
            <a:off x="6977780" y="92712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F094E12-6328-4D2B-931A-1910C8C9D2DB}"/>
              </a:ext>
            </a:extLst>
          </p:cNvPr>
          <p:cNvSpPr txBox="1"/>
          <p:nvPr/>
        </p:nvSpPr>
        <p:spPr>
          <a:xfrm>
            <a:off x="5280328" y="190867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BF0FBE1-EDCA-45B1-9B01-CF5CC3696A00}"/>
              </a:ext>
            </a:extLst>
          </p:cNvPr>
          <p:cNvSpPr txBox="1"/>
          <p:nvPr/>
        </p:nvSpPr>
        <p:spPr>
          <a:xfrm>
            <a:off x="9043608" y="92712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3436C44-95AB-4648-B313-ADAD2C1DA8FB}"/>
              </a:ext>
            </a:extLst>
          </p:cNvPr>
          <p:cNvSpPr txBox="1"/>
          <p:nvPr/>
        </p:nvSpPr>
        <p:spPr>
          <a:xfrm>
            <a:off x="10915843" y="18631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669468E-7C98-4DFC-9E2A-15CC751E503F}"/>
              </a:ext>
            </a:extLst>
          </p:cNvPr>
          <p:cNvSpPr txBox="1"/>
          <p:nvPr/>
        </p:nvSpPr>
        <p:spPr>
          <a:xfrm>
            <a:off x="10120697" y="47098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ED4016A-E38C-4D8D-917E-AD42032D140B}"/>
              </a:ext>
            </a:extLst>
          </p:cNvPr>
          <p:cNvSpPr txBox="1"/>
          <p:nvPr/>
        </p:nvSpPr>
        <p:spPr>
          <a:xfrm>
            <a:off x="5899696" y="326340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D9E5272-BB62-4C61-80D2-79E6A9747DAA}"/>
              </a:ext>
            </a:extLst>
          </p:cNvPr>
          <p:cNvSpPr txBox="1"/>
          <p:nvPr/>
        </p:nvSpPr>
        <p:spPr>
          <a:xfrm>
            <a:off x="11139938" y="90743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3F1E179-CB0C-4638-BE2F-FC1ED2DAFDC6}"/>
              </a:ext>
            </a:extLst>
          </p:cNvPr>
          <p:cNvSpPr txBox="1"/>
          <p:nvPr/>
        </p:nvSpPr>
        <p:spPr>
          <a:xfrm>
            <a:off x="8828541" y="189915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7A6F717-14C4-4B20-A9EA-AA043701A7A5}"/>
              </a:ext>
            </a:extLst>
          </p:cNvPr>
          <p:cNvSpPr txBox="1"/>
          <p:nvPr/>
        </p:nvSpPr>
        <p:spPr>
          <a:xfrm>
            <a:off x="6755797" y="192305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582D061-1DE6-4957-8BAE-45476238B369}"/>
              </a:ext>
            </a:extLst>
          </p:cNvPr>
          <p:cNvSpPr txBox="1"/>
          <p:nvPr/>
        </p:nvSpPr>
        <p:spPr>
          <a:xfrm>
            <a:off x="4842667" y="192305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C9143DE-455F-4BDC-9864-F854F6416BDF}"/>
              </a:ext>
            </a:extLst>
          </p:cNvPr>
          <p:cNvSpPr txBox="1"/>
          <p:nvPr/>
        </p:nvSpPr>
        <p:spPr>
          <a:xfrm>
            <a:off x="4389258" y="373611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0F0E78C-BAD6-4832-AA94-B64600CB51EE}"/>
              </a:ext>
            </a:extLst>
          </p:cNvPr>
          <p:cNvSpPr txBox="1"/>
          <p:nvPr/>
        </p:nvSpPr>
        <p:spPr>
          <a:xfrm>
            <a:off x="10166788" y="185399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28B46A1-FC88-4D02-BC16-1E96260BD382}"/>
              </a:ext>
            </a:extLst>
          </p:cNvPr>
          <p:cNvSpPr txBox="1"/>
          <p:nvPr/>
        </p:nvSpPr>
        <p:spPr>
          <a:xfrm>
            <a:off x="8071360" y="186651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8B95F0A-EA71-42FA-B2E3-0B651905A62F}"/>
              </a:ext>
            </a:extLst>
          </p:cNvPr>
          <p:cNvSpPr txBox="1"/>
          <p:nvPr/>
        </p:nvSpPr>
        <p:spPr>
          <a:xfrm>
            <a:off x="5996689" y="188989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E4EBCF4-C431-422D-85B9-E5CC18770B8A}"/>
              </a:ext>
            </a:extLst>
          </p:cNvPr>
          <p:cNvSpPr txBox="1"/>
          <p:nvPr/>
        </p:nvSpPr>
        <p:spPr>
          <a:xfrm>
            <a:off x="4085802" y="189464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BE395F2-C573-4681-8404-A73777931912}"/>
              </a:ext>
            </a:extLst>
          </p:cNvPr>
          <p:cNvSpPr txBox="1"/>
          <p:nvPr/>
        </p:nvSpPr>
        <p:spPr>
          <a:xfrm>
            <a:off x="4807691" y="521884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F3CEE96-E0A9-42DA-979B-14A2AC376E25}"/>
              </a:ext>
            </a:extLst>
          </p:cNvPr>
          <p:cNvSpPr txBox="1"/>
          <p:nvPr/>
        </p:nvSpPr>
        <p:spPr>
          <a:xfrm>
            <a:off x="9544600" y="326340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E9F4ED4-CEA5-4862-904E-AE5138430062}"/>
              </a:ext>
            </a:extLst>
          </p:cNvPr>
          <p:cNvSpPr txBox="1"/>
          <p:nvPr/>
        </p:nvSpPr>
        <p:spPr>
          <a:xfrm>
            <a:off x="7726930" y="278232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F1113DC-9BB5-42EB-9CEA-57F7F22A7368}"/>
              </a:ext>
            </a:extLst>
          </p:cNvPr>
          <p:cNvSpPr txBox="1"/>
          <p:nvPr/>
        </p:nvSpPr>
        <p:spPr>
          <a:xfrm>
            <a:off x="7562608" y="571997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8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7DB2B96-978C-4A50-8A37-568B274922B2}"/>
              </a:ext>
            </a:extLst>
          </p:cNvPr>
          <p:cNvSpPr txBox="1"/>
          <p:nvPr/>
        </p:nvSpPr>
        <p:spPr>
          <a:xfrm>
            <a:off x="5373697" y="474096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A92DA84-5A99-4D2C-BC09-F44B16C30E59}"/>
              </a:ext>
            </a:extLst>
          </p:cNvPr>
          <p:cNvSpPr txBox="1"/>
          <p:nvPr/>
        </p:nvSpPr>
        <p:spPr>
          <a:xfrm>
            <a:off x="10633504" y="325126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473C3AB-FBDA-47CF-9628-B8F444033350}"/>
              </a:ext>
            </a:extLst>
          </p:cNvPr>
          <p:cNvSpPr txBox="1"/>
          <p:nvPr/>
        </p:nvSpPr>
        <p:spPr>
          <a:xfrm>
            <a:off x="8259248" y="326340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C3C9645-FFDF-4095-A6F4-73914F2BFDFD}"/>
              </a:ext>
            </a:extLst>
          </p:cNvPr>
          <p:cNvSpPr txBox="1"/>
          <p:nvPr/>
        </p:nvSpPr>
        <p:spPr>
          <a:xfrm>
            <a:off x="6785447" y="569394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6464B84-8886-4638-A460-930E25B82BE7}"/>
              </a:ext>
            </a:extLst>
          </p:cNvPr>
          <p:cNvSpPr txBox="1"/>
          <p:nvPr/>
        </p:nvSpPr>
        <p:spPr>
          <a:xfrm>
            <a:off x="9166355" y="567422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7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63D119D-7B92-4129-9E9E-F80C1A5AD001}"/>
              </a:ext>
            </a:extLst>
          </p:cNvPr>
          <p:cNvSpPr txBox="1"/>
          <p:nvPr/>
        </p:nvSpPr>
        <p:spPr>
          <a:xfrm>
            <a:off x="9929028" y="570230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8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F9BC565-524A-4FF0-9A37-1A5706751A71}"/>
              </a:ext>
            </a:extLst>
          </p:cNvPr>
          <p:cNvSpPr txBox="1"/>
          <p:nvPr/>
        </p:nvSpPr>
        <p:spPr>
          <a:xfrm>
            <a:off x="10670058" y="518839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52176F0-6B2E-435A-8D99-4DBC0D791B73}"/>
              </a:ext>
            </a:extLst>
          </p:cNvPr>
          <p:cNvSpPr txBox="1"/>
          <p:nvPr/>
        </p:nvSpPr>
        <p:spPr>
          <a:xfrm>
            <a:off x="8294517" y="521078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6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A3BBCF4-4898-4BF0-90FD-06F3314D552A}"/>
              </a:ext>
            </a:extLst>
          </p:cNvPr>
          <p:cNvSpPr txBox="1"/>
          <p:nvPr/>
        </p:nvSpPr>
        <p:spPr>
          <a:xfrm>
            <a:off x="7755969" y="473688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2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5A032BC-68F3-4545-ACA0-9D8A568DA0D4}"/>
              </a:ext>
            </a:extLst>
          </p:cNvPr>
          <p:cNvSpPr txBox="1"/>
          <p:nvPr/>
        </p:nvSpPr>
        <p:spPr>
          <a:xfrm>
            <a:off x="9555703" y="520571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5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63E4B87-C338-4FF0-B9FD-CACDF7092C76}"/>
              </a:ext>
            </a:extLst>
          </p:cNvPr>
          <p:cNvSpPr txBox="1"/>
          <p:nvPr/>
        </p:nvSpPr>
        <p:spPr>
          <a:xfrm>
            <a:off x="5576747" y="981297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A2280E8-4E6C-446E-BFB6-3B000F1064C7}"/>
              </a:ext>
            </a:extLst>
          </p:cNvPr>
          <p:cNvSpPr txBox="1"/>
          <p:nvPr/>
        </p:nvSpPr>
        <p:spPr>
          <a:xfrm>
            <a:off x="9690444" y="929273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7CCB877-D397-485C-A6BE-AC7F904D46C8}"/>
              </a:ext>
            </a:extLst>
          </p:cNvPr>
          <p:cNvSpPr txBox="1"/>
          <p:nvPr/>
        </p:nvSpPr>
        <p:spPr>
          <a:xfrm>
            <a:off x="6019120" y="2768932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272211A-69F7-4638-BA0C-9960FAA4AA52}"/>
              </a:ext>
            </a:extLst>
          </p:cNvPr>
          <p:cNvSpPr txBox="1"/>
          <p:nvPr/>
        </p:nvSpPr>
        <p:spPr>
          <a:xfrm>
            <a:off x="10763945" y="2777456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D2B79AB-4F4C-406F-905A-FED8A170B41C}"/>
              </a:ext>
            </a:extLst>
          </p:cNvPr>
          <p:cNvSpPr txBox="1"/>
          <p:nvPr/>
        </p:nvSpPr>
        <p:spPr>
          <a:xfrm>
            <a:off x="8536954" y="4782226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E18D913-F5A4-4840-9842-DDBF9DD75EA0}"/>
              </a:ext>
            </a:extLst>
          </p:cNvPr>
          <p:cNvSpPr txBox="1"/>
          <p:nvPr/>
        </p:nvSpPr>
        <p:spPr>
          <a:xfrm>
            <a:off x="7579768" y="940722"/>
            <a:ext cx="10406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</a:rPr>
              <a:t>Downheap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9FA7E8-98B4-48A7-A994-F8CB86570657}"/>
              </a:ext>
            </a:extLst>
          </p:cNvPr>
          <p:cNvSpPr txBox="1"/>
          <p:nvPr/>
        </p:nvSpPr>
        <p:spPr>
          <a:xfrm>
            <a:off x="4054229" y="2782137"/>
            <a:ext cx="10406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</a:rPr>
              <a:t>Downheap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B4AD2CB-4F12-4428-82B5-14B5E54BD47F}"/>
              </a:ext>
            </a:extLst>
          </p:cNvPr>
          <p:cNvSpPr txBox="1"/>
          <p:nvPr/>
        </p:nvSpPr>
        <p:spPr>
          <a:xfrm>
            <a:off x="8550743" y="2782730"/>
            <a:ext cx="10406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>
                <a:solidFill>
                  <a:schemeClr val="bg2"/>
                </a:solidFill>
              </a:rPr>
              <a:t>Downheap</a:t>
            </a:r>
            <a:endParaRPr lang="en-CA" sz="1400" dirty="0">
              <a:solidFill>
                <a:schemeClr val="bg2"/>
              </a:solidFill>
            </a:endParaRPr>
          </a:p>
        </p:txBody>
      </p:sp>
      <p:sp>
        <p:nvSpPr>
          <p:cNvPr id="193" name="Arrow: Right 192">
            <a:extLst>
              <a:ext uri="{FF2B5EF4-FFF2-40B4-BE49-F238E27FC236}">
                <a16:creationId xmlns:a16="http://schemas.microsoft.com/office/drawing/2014/main" id="{9CBEDE15-72C7-4080-93FF-89FB7346EE69}"/>
              </a:ext>
            </a:extLst>
          </p:cNvPr>
          <p:cNvSpPr/>
          <p:nvPr/>
        </p:nvSpPr>
        <p:spPr>
          <a:xfrm>
            <a:off x="5921739" y="1271907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5" name="Arrow: Right 194">
            <a:extLst>
              <a:ext uri="{FF2B5EF4-FFF2-40B4-BE49-F238E27FC236}">
                <a16:creationId xmlns:a16="http://schemas.microsoft.com/office/drawing/2014/main" id="{D7FF05F0-F5CF-4C39-91DF-EAB24CF2E9A4}"/>
              </a:ext>
            </a:extLst>
          </p:cNvPr>
          <p:cNvSpPr/>
          <p:nvPr/>
        </p:nvSpPr>
        <p:spPr>
          <a:xfrm>
            <a:off x="4237378" y="3079983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6" name="Arrow: Right 195">
            <a:extLst>
              <a:ext uri="{FF2B5EF4-FFF2-40B4-BE49-F238E27FC236}">
                <a16:creationId xmlns:a16="http://schemas.microsoft.com/office/drawing/2014/main" id="{C0839E56-5AE6-448C-9E4F-205897CA419A}"/>
              </a:ext>
            </a:extLst>
          </p:cNvPr>
          <p:cNvSpPr/>
          <p:nvPr/>
        </p:nvSpPr>
        <p:spPr>
          <a:xfrm>
            <a:off x="8852825" y="5041765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7" name="Arrow: Right 196">
            <a:extLst>
              <a:ext uri="{FF2B5EF4-FFF2-40B4-BE49-F238E27FC236}">
                <a16:creationId xmlns:a16="http://schemas.microsoft.com/office/drawing/2014/main" id="{288429CD-1CA2-45DA-A9A5-97CC8F2AF3B9}"/>
              </a:ext>
            </a:extLst>
          </p:cNvPr>
          <p:cNvSpPr/>
          <p:nvPr/>
        </p:nvSpPr>
        <p:spPr>
          <a:xfrm>
            <a:off x="6498902" y="5075999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8" name="Arrow: Right 197">
            <a:extLst>
              <a:ext uri="{FF2B5EF4-FFF2-40B4-BE49-F238E27FC236}">
                <a16:creationId xmlns:a16="http://schemas.microsoft.com/office/drawing/2014/main" id="{F7E73519-00CF-4F9B-8596-22F8F1D2C0D8}"/>
              </a:ext>
            </a:extLst>
          </p:cNvPr>
          <p:cNvSpPr/>
          <p:nvPr/>
        </p:nvSpPr>
        <p:spPr>
          <a:xfrm>
            <a:off x="11225566" y="3064912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9" name="Arrow: Right 198">
            <a:extLst>
              <a:ext uri="{FF2B5EF4-FFF2-40B4-BE49-F238E27FC236}">
                <a16:creationId xmlns:a16="http://schemas.microsoft.com/office/drawing/2014/main" id="{535D8287-355E-4720-8452-62723ACCE1C6}"/>
              </a:ext>
            </a:extLst>
          </p:cNvPr>
          <p:cNvSpPr/>
          <p:nvPr/>
        </p:nvSpPr>
        <p:spPr>
          <a:xfrm>
            <a:off x="8792593" y="3076851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0" name="Arrow: Right 199">
            <a:extLst>
              <a:ext uri="{FF2B5EF4-FFF2-40B4-BE49-F238E27FC236}">
                <a16:creationId xmlns:a16="http://schemas.microsoft.com/office/drawing/2014/main" id="{92C69F5A-5B4A-4FD6-9163-88846EF3E595}"/>
              </a:ext>
            </a:extLst>
          </p:cNvPr>
          <p:cNvSpPr/>
          <p:nvPr/>
        </p:nvSpPr>
        <p:spPr>
          <a:xfrm>
            <a:off x="6394759" y="3089362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1" name="Arrow: Right 200">
            <a:extLst>
              <a:ext uri="{FF2B5EF4-FFF2-40B4-BE49-F238E27FC236}">
                <a16:creationId xmlns:a16="http://schemas.microsoft.com/office/drawing/2014/main" id="{C7C71C0C-DA8D-4D5F-899F-0793B3ADB604}"/>
              </a:ext>
            </a:extLst>
          </p:cNvPr>
          <p:cNvSpPr/>
          <p:nvPr/>
        </p:nvSpPr>
        <p:spPr>
          <a:xfrm>
            <a:off x="10011298" y="1232756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2" name="Arrow: Right 201">
            <a:extLst>
              <a:ext uri="{FF2B5EF4-FFF2-40B4-BE49-F238E27FC236}">
                <a16:creationId xmlns:a16="http://schemas.microsoft.com/office/drawing/2014/main" id="{AF6371AC-7968-4BBE-AEA5-339B9CCC391F}"/>
              </a:ext>
            </a:extLst>
          </p:cNvPr>
          <p:cNvSpPr/>
          <p:nvPr/>
        </p:nvSpPr>
        <p:spPr>
          <a:xfrm>
            <a:off x="7851784" y="1232756"/>
            <a:ext cx="528994" cy="1835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5F45DE2-6DEE-4BF7-AA4C-70826FA23D99}"/>
              </a:ext>
            </a:extLst>
          </p:cNvPr>
          <p:cNvSpPr/>
          <p:nvPr/>
        </p:nvSpPr>
        <p:spPr>
          <a:xfrm>
            <a:off x="7208608" y="5284387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57A84C75-B0B2-4E43-BD54-B3DE82742D9F}"/>
              </a:ext>
            </a:extLst>
          </p:cNvPr>
          <p:cNvSpPr/>
          <p:nvPr/>
        </p:nvSpPr>
        <p:spPr>
          <a:xfrm>
            <a:off x="7220732" y="1937571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38FB7B0-7B60-4B4E-9BD3-618F5EF5646E}"/>
              </a:ext>
            </a:extLst>
          </p:cNvPr>
          <p:cNvSpPr/>
          <p:nvPr/>
        </p:nvSpPr>
        <p:spPr>
          <a:xfrm>
            <a:off x="6780024" y="3776766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6F3433D4-49C4-43B2-BBAA-482654D7A2C4}"/>
              </a:ext>
            </a:extLst>
          </p:cNvPr>
          <p:cNvSpPr/>
          <p:nvPr/>
        </p:nvSpPr>
        <p:spPr>
          <a:xfrm>
            <a:off x="7547536" y="3789447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64A3D75D-1E7D-4425-A425-C6DDB69EA763}"/>
              </a:ext>
            </a:extLst>
          </p:cNvPr>
          <p:cNvSpPr/>
          <p:nvPr/>
        </p:nvSpPr>
        <p:spPr>
          <a:xfrm>
            <a:off x="7966068" y="3790134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7E733422-2A9B-40F1-806B-88B94743168A}"/>
              </a:ext>
            </a:extLst>
          </p:cNvPr>
          <p:cNvSpPr/>
          <p:nvPr/>
        </p:nvSpPr>
        <p:spPr>
          <a:xfrm>
            <a:off x="9904220" y="378315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3ADD09CD-A528-40F0-8EBF-D337BC79D602}"/>
              </a:ext>
            </a:extLst>
          </p:cNvPr>
          <p:cNvSpPr/>
          <p:nvPr/>
        </p:nvSpPr>
        <p:spPr>
          <a:xfrm>
            <a:off x="10345481" y="378640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64C4F37-EA60-47C8-8305-C177CF1D2317}"/>
              </a:ext>
            </a:extLst>
          </p:cNvPr>
          <p:cNvSpPr/>
          <p:nvPr/>
        </p:nvSpPr>
        <p:spPr>
          <a:xfrm>
            <a:off x="10941833" y="1903747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2713944-0790-42C4-951B-47EEB6A09A82}"/>
              </a:ext>
            </a:extLst>
          </p:cNvPr>
          <p:cNvSpPr/>
          <p:nvPr/>
        </p:nvSpPr>
        <p:spPr>
          <a:xfrm>
            <a:off x="11365907" y="1915442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6CED07A-FE60-4153-AA98-FC9368FF0A7F}"/>
              </a:ext>
            </a:extLst>
          </p:cNvPr>
          <p:cNvSpPr/>
          <p:nvPr/>
        </p:nvSpPr>
        <p:spPr>
          <a:xfrm>
            <a:off x="9288998" y="1928515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79D4D4F-2104-4668-A942-E516D58EF792}"/>
              </a:ext>
            </a:extLst>
          </p:cNvPr>
          <p:cNvSpPr/>
          <p:nvPr/>
        </p:nvSpPr>
        <p:spPr>
          <a:xfrm>
            <a:off x="6790891" y="5739180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1D3BFF1-807E-4251-B34D-652688F6A845}"/>
              </a:ext>
            </a:extLst>
          </p:cNvPr>
          <p:cNvSpPr/>
          <p:nvPr/>
        </p:nvSpPr>
        <p:spPr>
          <a:xfrm>
            <a:off x="7566516" y="575388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0CA69915-2AFF-4D4A-9FF0-C69092DC37AA}"/>
              </a:ext>
            </a:extLst>
          </p:cNvPr>
          <p:cNvSpPr/>
          <p:nvPr/>
        </p:nvSpPr>
        <p:spPr>
          <a:xfrm>
            <a:off x="7986590" y="5740752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63FACDD-027B-4F22-A305-D93727FEAF93}"/>
              </a:ext>
            </a:extLst>
          </p:cNvPr>
          <p:cNvSpPr/>
          <p:nvPr/>
        </p:nvSpPr>
        <p:spPr>
          <a:xfrm>
            <a:off x="9925504" y="5732223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A4CC5C0-1AC9-438F-BA65-B94D1C0D936D}"/>
              </a:ext>
            </a:extLst>
          </p:cNvPr>
          <p:cNvSpPr/>
          <p:nvPr/>
        </p:nvSpPr>
        <p:spPr>
          <a:xfrm>
            <a:off x="10358567" y="573130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38DE831-82E7-4B8F-A236-38475F5D8D33}"/>
              </a:ext>
            </a:extLst>
          </p:cNvPr>
          <p:cNvSpPr/>
          <p:nvPr/>
        </p:nvSpPr>
        <p:spPr>
          <a:xfrm>
            <a:off x="9166355" y="5702301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9FDF9E1-B481-47FA-B441-24CB58026B69}"/>
              </a:ext>
            </a:extLst>
          </p:cNvPr>
          <p:cNvSpPr/>
          <p:nvPr/>
        </p:nvSpPr>
        <p:spPr>
          <a:xfrm>
            <a:off x="9577512" y="5254891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C929714C-53C7-429F-9F53-DD3802013AAA}"/>
              </a:ext>
            </a:extLst>
          </p:cNvPr>
          <p:cNvSpPr/>
          <p:nvPr/>
        </p:nvSpPr>
        <p:spPr>
          <a:xfrm>
            <a:off x="10676789" y="5246362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4FD7DC6-55A7-43C1-A273-CE2772473450}"/>
              </a:ext>
            </a:extLst>
          </p:cNvPr>
          <p:cNvSpPr/>
          <p:nvPr/>
        </p:nvSpPr>
        <p:spPr>
          <a:xfrm>
            <a:off x="4417242" y="573130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F38E735-7CA9-41B8-B42B-7097F3A2CD53}"/>
              </a:ext>
            </a:extLst>
          </p:cNvPr>
          <p:cNvSpPr/>
          <p:nvPr/>
        </p:nvSpPr>
        <p:spPr>
          <a:xfrm>
            <a:off x="5150979" y="5746944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C2B91B03-1EDA-431E-BA6B-B2BCE41CD65C}"/>
              </a:ext>
            </a:extLst>
          </p:cNvPr>
          <p:cNvSpPr/>
          <p:nvPr/>
        </p:nvSpPr>
        <p:spPr>
          <a:xfrm>
            <a:off x="5604921" y="5734775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BD0A48D1-821B-4865-82CD-5058398CE189}"/>
              </a:ext>
            </a:extLst>
          </p:cNvPr>
          <p:cNvSpPr/>
          <p:nvPr/>
        </p:nvSpPr>
        <p:spPr>
          <a:xfrm>
            <a:off x="8304869" y="5275792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4CD3C1C-3E8D-4BDD-A643-BB725ACE6D5B}"/>
              </a:ext>
            </a:extLst>
          </p:cNvPr>
          <p:cNvSpPr/>
          <p:nvPr/>
        </p:nvSpPr>
        <p:spPr>
          <a:xfrm>
            <a:off x="5920223" y="5266724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731B0D68-9778-4A83-9551-20A58ADDB58C}"/>
              </a:ext>
            </a:extLst>
          </p:cNvPr>
          <p:cNvSpPr/>
          <p:nvPr/>
        </p:nvSpPr>
        <p:spPr>
          <a:xfrm>
            <a:off x="9129599" y="3764250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3AEAE33C-3B8A-4520-8DAF-DCB4FEC4519D}"/>
              </a:ext>
            </a:extLst>
          </p:cNvPr>
          <p:cNvSpPr/>
          <p:nvPr/>
        </p:nvSpPr>
        <p:spPr>
          <a:xfrm>
            <a:off x="5138517" y="3817329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6BBCF29E-F041-41B7-B0E7-6D83584AE8DA}"/>
              </a:ext>
            </a:extLst>
          </p:cNvPr>
          <p:cNvSpPr/>
          <p:nvPr/>
        </p:nvSpPr>
        <p:spPr>
          <a:xfrm>
            <a:off x="5570219" y="3800470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A47FA6B2-7801-4D74-908C-BC1BA6CD5E16}"/>
              </a:ext>
            </a:extLst>
          </p:cNvPr>
          <p:cNvSpPr/>
          <p:nvPr/>
        </p:nvSpPr>
        <p:spPr>
          <a:xfrm>
            <a:off x="10122898" y="4769002"/>
            <a:ext cx="289992" cy="28803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31212B5-6A92-4A70-BC1F-E38CB4960F3B}"/>
              </a:ext>
            </a:extLst>
          </p:cNvPr>
          <p:cNvSpPr txBox="1"/>
          <p:nvPr/>
        </p:nvSpPr>
        <p:spPr>
          <a:xfrm>
            <a:off x="6141860" y="4773733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Max removal</a:t>
            </a:r>
            <a:endParaRPr lang="en-CA" sz="1400" dirty="0">
              <a:solidFill>
                <a:schemeClr val="bg2"/>
              </a:solidFill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FFB7B0F-4144-A74A-86A1-5BE14533D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853">
        <p:fade/>
      </p:transition>
    </mc:Choice>
    <mc:Fallback>
      <p:transition spd="med" advTm="43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55526" y="1268760"/>
            <a:ext cx="8351913" cy="53781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dirty="0"/>
              <a:t>Stage 1: Build heap for a given list of </a:t>
            </a:r>
            <a:r>
              <a:rPr lang="en-US" i="1" dirty="0"/>
              <a:t>n</a:t>
            </a:r>
            <a:r>
              <a:rPr lang="en-US" dirty="0"/>
              <a:t> keys</a:t>
            </a:r>
          </a:p>
          <a:p>
            <a:pPr marL="0" indent="0">
              <a:buNone/>
              <a:defRPr/>
            </a:pPr>
            <a:r>
              <a:rPr lang="en-US" dirty="0"/>
              <a:t>worst-case</a:t>
            </a:r>
          </a:p>
          <a:p>
            <a:pPr marL="0" indent="0">
              <a:buNone/>
              <a:defRPr/>
            </a:pPr>
            <a:r>
              <a:rPr lang="en-US" dirty="0"/>
              <a:t>        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=  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Stage 2: Repeat operation of root removal </a:t>
            </a:r>
            <a:r>
              <a:rPr lang="en-US" i="1" dirty="0"/>
              <a:t>n</a:t>
            </a:r>
            <a:r>
              <a:rPr lang="en-US" dirty="0"/>
              <a:t>-1 times (fix heap)</a:t>
            </a:r>
          </a:p>
          <a:p>
            <a:pPr marL="0" indent="0">
              <a:buNone/>
              <a:defRPr/>
            </a:pPr>
            <a:r>
              <a:rPr lang="en-US" dirty="0"/>
              <a:t>worst-case</a:t>
            </a:r>
          </a:p>
          <a:p>
            <a:pPr marL="0" indent="0">
              <a:buNone/>
              <a:defRPr/>
            </a:pPr>
            <a:r>
              <a:rPr lang="en-US" dirty="0"/>
              <a:t>         </a:t>
            </a:r>
            <a:r>
              <a:rPr lang="en-US" i="1" dirty="0"/>
              <a:t>C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=  							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dirty="0"/>
              <a:t>Both worst-case and average-case efficiency: </a:t>
            </a:r>
            <a:r>
              <a:rPr lang="en-US" dirty="0">
                <a:sym typeface="Symbol" pitchFamily="84" charset="2"/>
              </a:rPr>
              <a:t>(</a:t>
            </a:r>
            <a:r>
              <a:rPr lang="en-US" i="1" dirty="0">
                <a:sym typeface="Symbol" pitchFamily="84" charset="2"/>
              </a:rPr>
              <a:t>n </a:t>
            </a:r>
            <a:r>
              <a:rPr lang="en-US" dirty="0">
                <a:sym typeface="Symbol" pitchFamily="84" charset="2"/>
              </a:rPr>
              <a:t>log </a:t>
            </a:r>
            <a:r>
              <a:rPr lang="en-US" i="1" dirty="0">
                <a:sym typeface="Symbol" pitchFamily="84" charset="2"/>
              </a:rPr>
              <a:t>n</a:t>
            </a:r>
            <a:r>
              <a:rPr lang="en-US" dirty="0">
                <a:sym typeface="Symbol" pitchFamily="84" charset="2"/>
              </a:rPr>
              <a:t>) </a:t>
            </a:r>
            <a:br>
              <a:rPr lang="en-US" dirty="0">
                <a:sym typeface="Symbol" pitchFamily="84" charset="2"/>
              </a:rPr>
            </a:br>
            <a:r>
              <a:rPr lang="en-US" dirty="0">
                <a:sym typeface="Symbol" pitchFamily="84" charset="2"/>
              </a:rPr>
              <a:t>In-place: yes</a:t>
            </a:r>
            <a:br>
              <a:rPr lang="en-US" dirty="0">
                <a:sym typeface="Symbol" pitchFamily="84" charset="2"/>
              </a:rPr>
            </a:br>
            <a:r>
              <a:rPr lang="en-US" dirty="0"/>
              <a:t>		</a:t>
            </a:r>
          </a:p>
        </p:txBody>
      </p:sp>
      <p:sp>
        <p:nvSpPr>
          <p:cNvPr id="419843" name="Text Box 3"/>
          <p:cNvSpPr txBox="1">
            <a:spLocks noChangeArrowheads="1"/>
          </p:cNvSpPr>
          <p:nvPr/>
        </p:nvSpPr>
        <p:spPr bwMode="auto">
          <a:xfrm>
            <a:off x="3808412" y="198120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l-GR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</a:t>
            </a:r>
            <a:endParaRPr lang="el-GR" sz="3600" b="1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</p:txBody>
      </p:sp>
      <p:sp>
        <p:nvSpPr>
          <p:cNvPr id="419844" name="Text Box 4"/>
          <p:cNvSpPr txBox="1">
            <a:spLocks noChangeArrowheads="1"/>
          </p:cNvSpPr>
          <p:nvPr/>
        </p:nvSpPr>
        <p:spPr bwMode="auto">
          <a:xfrm>
            <a:off x="4191000" y="2057401"/>
            <a:ext cx="5865812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2(</a:t>
            </a:r>
            <a:r>
              <a:rPr lang="en-US" b="1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h-i</a:t>
            </a:r>
            <a:r>
              <a:rPr lang="en-US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 2</a:t>
            </a:r>
            <a:r>
              <a:rPr lang="en-US" b="1" i="1" baseline="30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       </a:t>
            </a:r>
            <a:r>
              <a:rPr lang="en-US" b="1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  </a:t>
            </a:r>
            <a:r>
              <a:rPr lang="en-US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 ( </a:t>
            </a:r>
            <a:r>
              <a:rPr lang="en-US" b="1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– log</a:t>
            </a:r>
            <a:r>
              <a:rPr lang="en-US" b="1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b="1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 </a:t>
            </a:r>
            <a:r>
              <a:rPr lang="en-US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+ 1))  </a:t>
            </a:r>
            <a:r>
              <a:rPr lang="en-US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</a:t>
            </a:r>
            <a:r>
              <a:rPr lang="en-US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l-GR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lang="en-US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lang="en-US" b="1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lang="en-US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)</a:t>
            </a:r>
            <a:endParaRPr lang="el-GR" b="1" i="1" baseline="3000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cs typeface="Times New Roman" pitchFamily="18" charset="0"/>
            </a:endParaRPr>
          </a:p>
          <a:p>
            <a:pPr eaLnBrk="0" hangingPunct="0">
              <a:defRPr/>
            </a:pPr>
            <a:endParaRPr lang="en-US" b="1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19845" name="Text Box 5"/>
          <p:cNvSpPr txBox="1">
            <a:spLocks noChangeArrowheads="1"/>
          </p:cNvSpPr>
          <p:nvPr/>
        </p:nvSpPr>
        <p:spPr bwMode="auto">
          <a:xfrm>
            <a:off x="3808412" y="2438401"/>
            <a:ext cx="609600" cy="4095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=0</a:t>
            </a:r>
          </a:p>
        </p:txBody>
      </p:sp>
      <p:sp>
        <p:nvSpPr>
          <p:cNvPr id="419846" name="Text Box 6"/>
          <p:cNvSpPr txBox="1">
            <a:spLocks noChangeArrowheads="1"/>
          </p:cNvSpPr>
          <p:nvPr/>
        </p:nvSpPr>
        <p:spPr bwMode="auto">
          <a:xfrm>
            <a:off x="3732212" y="1752601"/>
            <a:ext cx="762000" cy="4095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i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sz="20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-1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218080" y="2743199"/>
            <a:ext cx="1447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dirty="0"/>
              <a:t># nodes at level </a:t>
            </a:r>
            <a:r>
              <a:rPr lang="en-US" altLang="en-US" i="1" dirty="0" err="1"/>
              <a:t>i</a:t>
            </a:r>
            <a:endParaRPr lang="en-US" altLang="en-US" dirty="0"/>
          </a:p>
        </p:txBody>
      </p:sp>
      <p:sp>
        <p:nvSpPr>
          <p:cNvPr id="55304" name="Line 8"/>
          <p:cNvSpPr>
            <a:spLocks noChangeShapeType="1"/>
          </p:cNvSpPr>
          <p:nvPr/>
        </p:nvSpPr>
        <p:spPr bwMode="auto">
          <a:xfrm flipV="1">
            <a:off x="4865780" y="2470150"/>
            <a:ext cx="762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49" name="Text Box 9"/>
          <p:cNvSpPr txBox="1">
            <a:spLocks noChangeArrowheads="1"/>
          </p:cNvSpPr>
          <p:nvPr/>
        </p:nvSpPr>
        <p:spPr bwMode="auto">
          <a:xfrm>
            <a:off x="3884612" y="4343400"/>
            <a:ext cx="304800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</a:t>
            </a:r>
            <a:endParaRPr lang="en-US" sz="3600" b="1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19850" name="Text Box 10"/>
          <p:cNvSpPr txBox="1">
            <a:spLocks noChangeArrowheads="1"/>
          </p:cNvSpPr>
          <p:nvPr/>
        </p:nvSpPr>
        <p:spPr bwMode="auto">
          <a:xfrm>
            <a:off x="3808412" y="4800601"/>
            <a:ext cx="609600" cy="4095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b="1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i=</a:t>
            </a:r>
            <a:r>
              <a:rPr 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endParaRPr lang="en-US" sz="2000" b="1" i="1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19851" name="Text Box 11"/>
          <p:cNvSpPr txBox="1">
            <a:spLocks noChangeArrowheads="1"/>
          </p:cNvSpPr>
          <p:nvPr/>
        </p:nvSpPr>
        <p:spPr bwMode="auto">
          <a:xfrm>
            <a:off x="3656012" y="4114801"/>
            <a:ext cx="914400" cy="4095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000" b="1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-1</a:t>
            </a:r>
            <a:endParaRPr lang="en-US" sz="2000" b="1" i="1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19852" name="Text Box 12"/>
          <p:cNvSpPr txBox="1">
            <a:spLocks noChangeArrowheads="1"/>
          </p:cNvSpPr>
          <p:nvPr/>
        </p:nvSpPr>
        <p:spPr bwMode="auto">
          <a:xfrm>
            <a:off x="3960812" y="4471471"/>
            <a:ext cx="27432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2log</a:t>
            </a:r>
            <a:r>
              <a:rPr lang="en-US" b="1" baseline="-25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lang="en-US" b="1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b="1" i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 </a:t>
            </a:r>
            <a:r>
              <a:rPr lang="el-GR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  <a:sym typeface="Symbol" pitchFamily="84" charset="2"/>
              </a:rPr>
              <a:t></a:t>
            </a:r>
            <a:r>
              <a:rPr lang="en-US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(</a:t>
            </a:r>
            <a:r>
              <a:rPr lang="en-US" b="1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lang="en-US" b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log</a:t>
            </a:r>
            <a:r>
              <a:rPr lang="en-US" b="1" i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n</a:t>
            </a:r>
            <a:r>
              <a:rPr lang="en-US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)</a:t>
            </a:r>
            <a:r>
              <a:rPr lang="en-US" i="1" dirty="0"/>
              <a:t> </a:t>
            </a:r>
          </a:p>
        </p:txBody>
      </p:sp>
      <p:sp>
        <p:nvSpPr>
          <p:cNvPr id="419853" name="Rectangle 13"/>
          <p:cNvSpPr>
            <a:spLocks noGrp="1" noChangeArrowheads="1"/>
          </p:cNvSpPr>
          <p:nvPr>
            <p:ph type="title"/>
          </p:nvPr>
        </p:nvSpPr>
        <p:spPr>
          <a:xfrm>
            <a:off x="760411" y="97512"/>
            <a:ext cx="9144001" cy="721795"/>
          </a:xfrm>
        </p:spPr>
        <p:txBody>
          <a:bodyPr/>
          <a:lstStyle/>
          <a:p>
            <a:pPr>
              <a:defRPr/>
            </a:pPr>
            <a:r>
              <a:rPr lang="en-US" dirty="0"/>
              <a:t>Analysis of Heapsort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5BF68D-3D08-D74B-9000-9CC5AB538E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679">
        <p:fade/>
      </p:transition>
    </mc:Choice>
    <mc:Fallback>
      <p:transition spd="med" advTm="65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57908" y="1196752"/>
            <a:ext cx="9252520" cy="518457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 </a:t>
            </a:r>
            <a:r>
              <a:rPr lang="en-US" i="1" dirty="0"/>
              <a:t>priority queue </a:t>
            </a:r>
            <a:r>
              <a:rPr lang="en-US" dirty="0"/>
              <a:t> is the ADT of a set of elements with numerical priorities with the following operations:</a:t>
            </a:r>
          </a:p>
          <a:p>
            <a:pPr lvl="1">
              <a:defRPr/>
            </a:pPr>
            <a:r>
              <a:rPr lang="en-US" sz="2400" dirty="0"/>
              <a:t>find element with highest priority</a:t>
            </a:r>
          </a:p>
          <a:p>
            <a:pPr lvl="1">
              <a:defRPr/>
            </a:pPr>
            <a:r>
              <a:rPr lang="en-US" sz="2400" dirty="0"/>
              <a:t>delete element with highest priority</a:t>
            </a:r>
          </a:p>
          <a:p>
            <a:pPr lvl="1">
              <a:defRPr/>
            </a:pPr>
            <a:r>
              <a:rPr lang="en-US" sz="2400" dirty="0"/>
              <a:t>insert element with assigned priority (see below)</a:t>
            </a:r>
            <a:endParaRPr lang="en-US" dirty="0"/>
          </a:p>
          <a:p>
            <a:pPr lvl="1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Heap is a very efficient way for implementing priority queues</a:t>
            </a: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/>
              <a:t>Two ways to handle priority queue in which</a:t>
            </a:r>
            <a:br>
              <a:rPr lang="en-US" dirty="0"/>
            </a:br>
            <a:r>
              <a:rPr lang="en-US" dirty="0"/>
              <a:t>                   highest priority = largest number, or                         		highest priority = smallest number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title"/>
          </p:nvPr>
        </p:nvSpPr>
        <p:spPr>
          <a:xfrm>
            <a:off x="693812" y="188640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Priority Queue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B7EE5C3-2E97-1D4F-8992-C8E72E074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5620">
        <p:fade/>
      </p:transition>
    </mc:Choice>
    <mc:Fallback>
      <p:transition spd="med" advTm="956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20" y="188640"/>
            <a:ext cx="11089232" cy="771872"/>
          </a:xfrm>
        </p:spPr>
        <p:txBody>
          <a:bodyPr/>
          <a:lstStyle/>
          <a:p>
            <a:r>
              <a:rPr lang="en-US" dirty="0"/>
              <a:t>The Upheap Operation and Adding a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675" y="1049121"/>
            <a:ext cx="9721080" cy="2584468"/>
          </a:xfrm>
        </p:spPr>
        <p:txBody>
          <a:bodyPr/>
          <a:lstStyle/>
          <a:p>
            <a:r>
              <a:rPr lang="en-US" dirty="0"/>
              <a:t>The upheap operation is performed on a leaf node.</a:t>
            </a:r>
          </a:p>
          <a:p>
            <a:r>
              <a:rPr lang="en-US" dirty="0"/>
              <a:t>When </a:t>
            </a:r>
            <a:r>
              <a:rPr lang="en-US" dirty="0" err="1"/>
              <a:t>upheap</a:t>
            </a:r>
            <a:r>
              <a:rPr lang="en-US" dirty="0"/>
              <a:t> is performed on a node, the operation keeps exchanging the node with its parent until the heap</a:t>
            </a:r>
            <a:r>
              <a:rPr lang="en-US" sz="2800" dirty="0"/>
              <a:t> </a:t>
            </a:r>
            <a:r>
              <a:rPr lang="en-US" dirty="0"/>
              <a:t>condition holds.</a:t>
            </a:r>
          </a:p>
          <a:p>
            <a:r>
              <a:rPr lang="en-US" dirty="0"/>
              <a:t>Upheap is useful when a new node is added to a heap.</a:t>
            </a:r>
          </a:p>
          <a:p>
            <a:r>
              <a:rPr lang="en-US" dirty="0"/>
              <a:t>Efficiency: log 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BAA48-32E5-4509-9359-77FBCFD5C31E}"/>
              </a:ext>
            </a:extLst>
          </p:cNvPr>
          <p:cNvSpPr/>
          <p:nvPr/>
        </p:nvSpPr>
        <p:spPr>
          <a:xfrm>
            <a:off x="1305880" y="3714055"/>
            <a:ext cx="9721080" cy="237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E7E0D5-6156-469F-9DE5-603C03767491}"/>
              </a:ext>
            </a:extLst>
          </p:cNvPr>
          <p:cNvSpPr/>
          <p:nvPr/>
        </p:nvSpPr>
        <p:spPr>
          <a:xfrm>
            <a:off x="2865509" y="54535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A08707-F227-4464-9269-5E2E2F654B1E}"/>
              </a:ext>
            </a:extLst>
          </p:cNvPr>
          <p:cNvSpPr/>
          <p:nvPr/>
        </p:nvSpPr>
        <p:spPr>
          <a:xfrm>
            <a:off x="3248643" y="4743405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DCADE3-9C2B-49E8-86E7-04B39A93AFCC}"/>
              </a:ext>
            </a:extLst>
          </p:cNvPr>
          <p:cNvSpPr/>
          <p:nvPr/>
        </p:nvSpPr>
        <p:spPr>
          <a:xfrm>
            <a:off x="2646406" y="409238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90EE18-415A-4E09-8943-B61E4F344ED0}"/>
              </a:ext>
            </a:extLst>
          </p:cNvPr>
          <p:cNvSpPr/>
          <p:nvPr/>
        </p:nvSpPr>
        <p:spPr>
          <a:xfrm>
            <a:off x="1589231" y="54535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D0C922-13FC-4FF9-80B0-31302AD0CFD4}"/>
              </a:ext>
            </a:extLst>
          </p:cNvPr>
          <p:cNvSpPr/>
          <p:nvPr/>
        </p:nvSpPr>
        <p:spPr>
          <a:xfrm>
            <a:off x="2012271" y="475817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6D94C0-218E-4722-8062-B4A9A2E53183}"/>
              </a:ext>
            </a:extLst>
          </p:cNvPr>
          <p:cNvCxnSpPr>
            <a:cxnSpLocks/>
          </p:cNvCxnSpPr>
          <p:nvPr/>
        </p:nvCxnSpPr>
        <p:spPr>
          <a:xfrm flipH="1">
            <a:off x="2241656" y="4345105"/>
            <a:ext cx="449197" cy="4683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83692F-C50E-4A68-AF9F-3571592A2FD5}"/>
              </a:ext>
            </a:extLst>
          </p:cNvPr>
          <p:cNvCxnSpPr>
            <a:cxnSpLocks/>
          </p:cNvCxnSpPr>
          <p:nvPr/>
        </p:nvCxnSpPr>
        <p:spPr>
          <a:xfrm flipH="1">
            <a:off x="1822288" y="5022468"/>
            <a:ext cx="269342" cy="43111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4BD0A8-4AF5-4CC8-B086-D777AC7D58BC}"/>
              </a:ext>
            </a:extLst>
          </p:cNvPr>
          <p:cNvCxnSpPr>
            <a:cxnSpLocks/>
          </p:cNvCxnSpPr>
          <p:nvPr/>
        </p:nvCxnSpPr>
        <p:spPr>
          <a:xfrm>
            <a:off x="2222246" y="5038181"/>
            <a:ext cx="254345" cy="4656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32935D-D34C-478D-9D89-112772DCBA0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854410" y="4352922"/>
            <a:ext cx="436701" cy="43266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98EA9A-0016-4203-B266-C3E07B97B6AB}"/>
              </a:ext>
            </a:extLst>
          </p:cNvPr>
          <p:cNvSpPr txBox="1"/>
          <p:nvPr/>
        </p:nvSpPr>
        <p:spPr>
          <a:xfrm>
            <a:off x="2853800" y="541293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F2F5C-C2DE-4253-BBB9-56162F28D41A}"/>
              </a:ext>
            </a:extLst>
          </p:cNvPr>
          <p:cNvSpPr txBox="1"/>
          <p:nvPr/>
        </p:nvSpPr>
        <p:spPr>
          <a:xfrm>
            <a:off x="1577774" y="541293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1B7AFC-1F3A-4E86-B095-4D651BFC92CA}"/>
              </a:ext>
            </a:extLst>
          </p:cNvPr>
          <p:cNvSpPr txBox="1"/>
          <p:nvPr/>
        </p:nvSpPr>
        <p:spPr>
          <a:xfrm>
            <a:off x="2363395" y="541293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5F6BD-D919-483E-B259-6601DE023109}"/>
              </a:ext>
            </a:extLst>
          </p:cNvPr>
          <p:cNvSpPr txBox="1"/>
          <p:nvPr/>
        </p:nvSpPr>
        <p:spPr>
          <a:xfrm>
            <a:off x="2634949" y="403244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B8523-ECEF-407D-B0F2-45B35FFCBAE8}"/>
              </a:ext>
            </a:extLst>
          </p:cNvPr>
          <p:cNvSpPr/>
          <p:nvPr/>
        </p:nvSpPr>
        <p:spPr>
          <a:xfrm>
            <a:off x="2374121" y="54535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ACEBD7-2DC5-497C-A636-C40951B8F6A2}"/>
              </a:ext>
            </a:extLst>
          </p:cNvPr>
          <p:cNvSpPr txBox="1"/>
          <p:nvPr/>
        </p:nvSpPr>
        <p:spPr>
          <a:xfrm>
            <a:off x="3251030" y="470275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7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5FC334-036E-4A5B-B2C1-95C961A0D55A}"/>
              </a:ext>
            </a:extLst>
          </p:cNvPr>
          <p:cNvCxnSpPr>
            <a:cxnSpLocks/>
          </p:cNvCxnSpPr>
          <p:nvPr/>
        </p:nvCxnSpPr>
        <p:spPr>
          <a:xfrm flipH="1">
            <a:off x="3039837" y="5022468"/>
            <a:ext cx="269342" cy="43111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6ED339-9F1B-4661-86A6-22A980841656}"/>
              </a:ext>
            </a:extLst>
          </p:cNvPr>
          <p:cNvSpPr txBox="1"/>
          <p:nvPr/>
        </p:nvSpPr>
        <p:spPr>
          <a:xfrm>
            <a:off x="1996730" y="470325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58FB5C-746D-4819-8837-55856A39A9BF}"/>
              </a:ext>
            </a:extLst>
          </p:cNvPr>
          <p:cNvSpPr/>
          <p:nvPr/>
        </p:nvSpPr>
        <p:spPr>
          <a:xfrm>
            <a:off x="6105869" y="54535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A67447-BC87-4ED2-B0B8-30FD6F2FF612}"/>
              </a:ext>
            </a:extLst>
          </p:cNvPr>
          <p:cNvSpPr/>
          <p:nvPr/>
        </p:nvSpPr>
        <p:spPr>
          <a:xfrm>
            <a:off x="6489003" y="4743405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0F752A5-AB7F-4836-A85A-076A622A8F64}"/>
              </a:ext>
            </a:extLst>
          </p:cNvPr>
          <p:cNvSpPr/>
          <p:nvPr/>
        </p:nvSpPr>
        <p:spPr>
          <a:xfrm>
            <a:off x="5886766" y="409238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4C27C-7F86-44A4-81D2-B51E070444EC}"/>
              </a:ext>
            </a:extLst>
          </p:cNvPr>
          <p:cNvSpPr/>
          <p:nvPr/>
        </p:nvSpPr>
        <p:spPr>
          <a:xfrm>
            <a:off x="4826681" y="541293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A114126-67A6-442B-9637-C6B0DF195174}"/>
              </a:ext>
            </a:extLst>
          </p:cNvPr>
          <p:cNvSpPr/>
          <p:nvPr/>
        </p:nvSpPr>
        <p:spPr>
          <a:xfrm>
            <a:off x="5252631" y="475817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7DC7A9-C0E5-455F-848C-9AE923F03470}"/>
              </a:ext>
            </a:extLst>
          </p:cNvPr>
          <p:cNvCxnSpPr>
            <a:cxnSpLocks/>
          </p:cNvCxnSpPr>
          <p:nvPr/>
        </p:nvCxnSpPr>
        <p:spPr>
          <a:xfrm flipH="1">
            <a:off x="5482016" y="4345105"/>
            <a:ext cx="449197" cy="4683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B7C118-1254-47BE-9EBD-9E4F1DE43A59}"/>
              </a:ext>
            </a:extLst>
          </p:cNvPr>
          <p:cNvCxnSpPr>
            <a:cxnSpLocks/>
          </p:cNvCxnSpPr>
          <p:nvPr/>
        </p:nvCxnSpPr>
        <p:spPr>
          <a:xfrm flipH="1">
            <a:off x="5062648" y="5022468"/>
            <a:ext cx="269342" cy="43111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AE5FBB-4DAF-4EC3-8A19-9A29565F03C5}"/>
              </a:ext>
            </a:extLst>
          </p:cNvPr>
          <p:cNvCxnSpPr>
            <a:cxnSpLocks/>
          </p:cNvCxnSpPr>
          <p:nvPr/>
        </p:nvCxnSpPr>
        <p:spPr>
          <a:xfrm>
            <a:off x="5462606" y="5038181"/>
            <a:ext cx="254345" cy="4656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0372BC-310F-4165-B1A2-3C24212BC5C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094770" y="4352922"/>
            <a:ext cx="436701" cy="43266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266EAE-75DF-421E-8121-A269C6D30F6A}"/>
              </a:ext>
            </a:extLst>
          </p:cNvPr>
          <p:cNvSpPr txBox="1"/>
          <p:nvPr/>
        </p:nvSpPr>
        <p:spPr>
          <a:xfrm>
            <a:off x="6094412" y="541293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51CDE4-BB9D-4336-A3E7-C80ADEB7C66B}"/>
              </a:ext>
            </a:extLst>
          </p:cNvPr>
          <p:cNvSpPr txBox="1"/>
          <p:nvPr/>
        </p:nvSpPr>
        <p:spPr>
          <a:xfrm>
            <a:off x="4827691" y="536055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F8E59-4FFC-44D8-AF0D-4CBB0D492D31}"/>
              </a:ext>
            </a:extLst>
          </p:cNvPr>
          <p:cNvSpPr txBox="1"/>
          <p:nvPr/>
        </p:nvSpPr>
        <p:spPr>
          <a:xfrm>
            <a:off x="5603755" y="541293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C37B67-89EC-4D33-964F-68BD19FB207C}"/>
              </a:ext>
            </a:extLst>
          </p:cNvPr>
          <p:cNvSpPr txBox="1"/>
          <p:nvPr/>
        </p:nvSpPr>
        <p:spPr>
          <a:xfrm>
            <a:off x="5875309" y="403244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49E613-14FC-4CE7-8156-8A75C6DADA89}"/>
              </a:ext>
            </a:extLst>
          </p:cNvPr>
          <p:cNvSpPr/>
          <p:nvPr/>
        </p:nvSpPr>
        <p:spPr>
          <a:xfrm>
            <a:off x="5614481" y="54535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C383DE-217C-4F51-A3C1-E0F49BCCEFD1}"/>
              </a:ext>
            </a:extLst>
          </p:cNvPr>
          <p:cNvSpPr txBox="1"/>
          <p:nvPr/>
        </p:nvSpPr>
        <p:spPr>
          <a:xfrm>
            <a:off x="6846203" y="540120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B028B8-1386-419F-A9FC-428581A5C2AB}"/>
              </a:ext>
            </a:extLst>
          </p:cNvPr>
          <p:cNvCxnSpPr>
            <a:cxnSpLocks/>
          </p:cNvCxnSpPr>
          <p:nvPr/>
        </p:nvCxnSpPr>
        <p:spPr>
          <a:xfrm flipH="1">
            <a:off x="6280197" y="5022468"/>
            <a:ext cx="269342" cy="43111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C44395C-56E2-4E67-80A9-D7F6ABD76FAA}"/>
              </a:ext>
            </a:extLst>
          </p:cNvPr>
          <p:cNvSpPr txBox="1"/>
          <p:nvPr/>
        </p:nvSpPr>
        <p:spPr>
          <a:xfrm>
            <a:off x="5232671" y="471351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5118EDE-128E-44DB-932A-663AD8D5FB4C}"/>
              </a:ext>
            </a:extLst>
          </p:cNvPr>
          <p:cNvSpPr/>
          <p:nvPr/>
        </p:nvSpPr>
        <p:spPr>
          <a:xfrm>
            <a:off x="4137045" y="4619239"/>
            <a:ext cx="616132" cy="332693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526161E-5DDD-4776-9DC2-61C72FA51344}"/>
              </a:ext>
            </a:extLst>
          </p:cNvPr>
          <p:cNvSpPr/>
          <p:nvPr/>
        </p:nvSpPr>
        <p:spPr>
          <a:xfrm>
            <a:off x="9397423" y="546007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95B918-9561-4235-9CED-EC91E1161521}"/>
              </a:ext>
            </a:extLst>
          </p:cNvPr>
          <p:cNvSpPr/>
          <p:nvPr/>
        </p:nvSpPr>
        <p:spPr>
          <a:xfrm>
            <a:off x="9780557" y="474989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D4B497E-A790-477D-81CA-1B9DC1B467B1}"/>
              </a:ext>
            </a:extLst>
          </p:cNvPr>
          <p:cNvSpPr/>
          <p:nvPr/>
        </p:nvSpPr>
        <p:spPr>
          <a:xfrm>
            <a:off x="9178320" y="4098869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74E64F-36BD-41C3-9B4C-09B195731D3C}"/>
              </a:ext>
            </a:extLst>
          </p:cNvPr>
          <p:cNvSpPr/>
          <p:nvPr/>
        </p:nvSpPr>
        <p:spPr>
          <a:xfrm>
            <a:off x="8118235" y="541942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A9778BB-9660-4AC1-8F89-B25FBE13BA0E}"/>
              </a:ext>
            </a:extLst>
          </p:cNvPr>
          <p:cNvSpPr/>
          <p:nvPr/>
        </p:nvSpPr>
        <p:spPr>
          <a:xfrm>
            <a:off x="8544185" y="4764660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3BA5FA-B125-44AE-8F18-62D7826A54E5}"/>
              </a:ext>
            </a:extLst>
          </p:cNvPr>
          <p:cNvCxnSpPr>
            <a:cxnSpLocks/>
          </p:cNvCxnSpPr>
          <p:nvPr/>
        </p:nvCxnSpPr>
        <p:spPr>
          <a:xfrm flipH="1">
            <a:off x="8773570" y="4351594"/>
            <a:ext cx="449197" cy="4683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7308EA-9CF3-467B-9C1E-BF8945375850}"/>
              </a:ext>
            </a:extLst>
          </p:cNvPr>
          <p:cNvCxnSpPr>
            <a:cxnSpLocks/>
          </p:cNvCxnSpPr>
          <p:nvPr/>
        </p:nvCxnSpPr>
        <p:spPr>
          <a:xfrm flipH="1">
            <a:off x="8354202" y="5028957"/>
            <a:ext cx="269342" cy="43111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C212DB5-0B5D-4EA7-91E2-B3A55B273A26}"/>
              </a:ext>
            </a:extLst>
          </p:cNvPr>
          <p:cNvCxnSpPr>
            <a:cxnSpLocks/>
          </p:cNvCxnSpPr>
          <p:nvPr/>
        </p:nvCxnSpPr>
        <p:spPr>
          <a:xfrm>
            <a:off x="8754160" y="5044670"/>
            <a:ext cx="254345" cy="4656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55657C9-EF58-4B15-96AE-A88DCCD8971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9386324" y="4359411"/>
            <a:ext cx="436701" cy="43266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79E741A-85DF-48D6-A8F1-15D787AC7AA3}"/>
              </a:ext>
            </a:extLst>
          </p:cNvPr>
          <p:cNvSpPr txBox="1"/>
          <p:nvPr/>
        </p:nvSpPr>
        <p:spPr>
          <a:xfrm>
            <a:off x="9385966" y="541942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B97571-B137-4784-987A-DB4AB2FD3429}"/>
              </a:ext>
            </a:extLst>
          </p:cNvPr>
          <p:cNvSpPr txBox="1"/>
          <p:nvPr/>
        </p:nvSpPr>
        <p:spPr>
          <a:xfrm>
            <a:off x="8119245" y="536703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6994C7-F084-4A1A-B68B-F144A37AD04F}"/>
              </a:ext>
            </a:extLst>
          </p:cNvPr>
          <p:cNvSpPr txBox="1"/>
          <p:nvPr/>
        </p:nvSpPr>
        <p:spPr>
          <a:xfrm>
            <a:off x="8895309" y="541942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043BFB-B48E-4FD9-BCD5-C7F7100F9434}"/>
              </a:ext>
            </a:extLst>
          </p:cNvPr>
          <p:cNvSpPr txBox="1"/>
          <p:nvPr/>
        </p:nvSpPr>
        <p:spPr>
          <a:xfrm>
            <a:off x="9780810" y="469359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43950A2-BF81-4852-9E21-12516EAA74EB}"/>
              </a:ext>
            </a:extLst>
          </p:cNvPr>
          <p:cNvSpPr/>
          <p:nvPr/>
        </p:nvSpPr>
        <p:spPr>
          <a:xfrm>
            <a:off x="8906035" y="5460073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050D64-C9D3-4693-B7E6-837BAB6F8A51}"/>
              </a:ext>
            </a:extLst>
          </p:cNvPr>
          <p:cNvSpPr txBox="1"/>
          <p:nvPr/>
        </p:nvSpPr>
        <p:spPr>
          <a:xfrm>
            <a:off x="10158715" y="541942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7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8DFB2C2-6129-46C8-963B-074B1618B2E6}"/>
              </a:ext>
            </a:extLst>
          </p:cNvPr>
          <p:cNvCxnSpPr>
            <a:cxnSpLocks/>
          </p:cNvCxnSpPr>
          <p:nvPr/>
        </p:nvCxnSpPr>
        <p:spPr>
          <a:xfrm flipH="1">
            <a:off x="9571751" y="5028957"/>
            <a:ext cx="269342" cy="43111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FD05462-E8E6-4C64-AD2F-479B0654BE56}"/>
              </a:ext>
            </a:extLst>
          </p:cNvPr>
          <p:cNvSpPr txBox="1"/>
          <p:nvPr/>
        </p:nvSpPr>
        <p:spPr>
          <a:xfrm>
            <a:off x="8524225" y="471999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CCB96E4-2A32-45FA-A5DE-6FA5568FEA79}"/>
              </a:ext>
            </a:extLst>
          </p:cNvPr>
          <p:cNvSpPr/>
          <p:nvPr/>
        </p:nvSpPr>
        <p:spPr>
          <a:xfrm>
            <a:off x="3588952" y="5472353"/>
            <a:ext cx="28999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1B8A54B-D9E7-4A1A-A6E3-7AED5D9C3571}"/>
              </a:ext>
            </a:extLst>
          </p:cNvPr>
          <p:cNvCxnSpPr>
            <a:cxnSpLocks/>
          </p:cNvCxnSpPr>
          <p:nvPr/>
        </p:nvCxnSpPr>
        <p:spPr>
          <a:xfrm>
            <a:off x="3449412" y="5009690"/>
            <a:ext cx="254345" cy="4656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F0AA1A0-2A27-4CE4-8287-66A1013B9C76}"/>
              </a:ext>
            </a:extLst>
          </p:cNvPr>
          <p:cNvSpPr txBox="1"/>
          <p:nvPr/>
        </p:nvSpPr>
        <p:spPr>
          <a:xfrm>
            <a:off x="3580310" y="543555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E801B5-37A6-4762-BCC1-DC2445A4698D}"/>
              </a:ext>
            </a:extLst>
          </p:cNvPr>
          <p:cNvSpPr txBox="1"/>
          <p:nvPr/>
        </p:nvSpPr>
        <p:spPr>
          <a:xfrm>
            <a:off x="6477546" y="470275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BC3599A-9211-4900-B480-9F3E3206E08D}"/>
              </a:ext>
            </a:extLst>
          </p:cNvPr>
          <p:cNvSpPr/>
          <p:nvPr/>
        </p:nvSpPr>
        <p:spPr>
          <a:xfrm>
            <a:off x="6857660" y="5453584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6E6CE6B-DD43-466D-A0AC-C7CEF4356C47}"/>
              </a:ext>
            </a:extLst>
          </p:cNvPr>
          <p:cNvCxnSpPr>
            <a:cxnSpLocks/>
          </p:cNvCxnSpPr>
          <p:nvPr/>
        </p:nvCxnSpPr>
        <p:spPr>
          <a:xfrm>
            <a:off x="6689427" y="5011694"/>
            <a:ext cx="254345" cy="4656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C232C20C-2183-4065-92FB-D75933A3599B}"/>
              </a:ext>
            </a:extLst>
          </p:cNvPr>
          <p:cNvSpPr/>
          <p:nvPr/>
        </p:nvSpPr>
        <p:spPr>
          <a:xfrm>
            <a:off x="7401717" y="4619239"/>
            <a:ext cx="616132" cy="332693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AE6B4B6-D635-455E-B804-4862B3CE8B17}"/>
              </a:ext>
            </a:extLst>
          </p:cNvPr>
          <p:cNvSpPr/>
          <p:nvPr/>
        </p:nvSpPr>
        <p:spPr>
          <a:xfrm>
            <a:off x="10166453" y="5477081"/>
            <a:ext cx="289992" cy="288032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33CA13-61C4-4588-95C9-19401C07A711}"/>
              </a:ext>
            </a:extLst>
          </p:cNvPr>
          <p:cNvCxnSpPr>
            <a:cxnSpLocks/>
          </p:cNvCxnSpPr>
          <p:nvPr/>
        </p:nvCxnSpPr>
        <p:spPr>
          <a:xfrm>
            <a:off x="9982354" y="5003418"/>
            <a:ext cx="254345" cy="46564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8D5269F-0029-4887-BD6E-9A46F51DAE54}"/>
              </a:ext>
            </a:extLst>
          </p:cNvPr>
          <p:cNvSpPr txBox="1"/>
          <p:nvPr/>
        </p:nvSpPr>
        <p:spPr>
          <a:xfrm>
            <a:off x="9166863" y="405173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9</a:t>
            </a:r>
          </a:p>
        </p:txBody>
      </p:sp>
      <p:pic>
        <p:nvPicPr>
          <p:cNvPr id="68" name="Audio 67">
            <a:hlinkClick r:id="" action="ppaction://media"/>
            <a:extLst>
              <a:ext uri="{FF2B5EF4-FFF2-40B4-BE49-F238E27FC236}">
                <a16:creationId xmlns:a16="http://schemas.microsoft.com/office/drawing/2014/main" id="{85B36755-52DF-9E41-A25E-36F5EB7E0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1418">
        <p:fade/>
      </p:transition>
    </mc:Choice>
    <mc:Fallback>
      <p:transition spd="med" advTm="1014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20" y="228599"/>
            <a:ext cx="10115032" cy="685800"/>
          </a:xfrm>
        </p:spPr>
        <p:txBody>
          <a:bodyPr/>
          <a:lstStyle/>
          <a:p>
            <a:pPr>
              <a:defRPr/>
            </a:pPr>
            <a:r>
              <a:rPr lang="en-CA" dirty="0"/>
              <a:t>Delete the Root from a Heap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89956" y="1672470"/>
            <a:ext cx="5434184" cy="4905375"/>
          </a:xfrm>
        </p:spPr>
        <p:txBody>
          <a:bodyPr/>
          <a:lstStyle/>
          <a:p>
            <a:pPr>
              <a:buFont typeface="Monotype Sorts" pitchFamily="2" charset="2"/>
              <a:buChar char="b"/>
              <a:defRPr/>
            </a:pPr>
            <a:endParaRPr lang="en-CA"/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2A9067B2-41D7-4712-ACCF-F6CB703B20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7" y="1610763"/>
            <a:ext cx="10362549" cy="3953710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42FF9C0-64FE-3843-B8BC-92F9B1D19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9925">
        <p:fade/>
      </p:transition>
    </mc:Choice>
    <mc:Fallback>
      <p:transition spd="med" advTm="899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188640"/>
            <a:ext cx="9144001" cy="699864"/>
          </a:xfrm>
        </p:spPr>
        <p:txBody>
          <a:bodyPr/>
          <a:lstStyle/>
          <a:p>
            <a:pPr>
              <a:defRPr/>
            </a:pPr>
            <a:r>
              <a:rPr lang="en-US" dirty="0"/>
              <a:t>How fast can we sort ?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8921" y="1340768"/>
            <a:ext cx="9721080" cy="3384375"/>
          </a:xfrm>
        </p:spPr>
        <p:txBody>
          <a:bodyPr/>
          <a:lstStyle/>
          <a:p>
            <a:pPr marL="290513" indent="-290513">
              <a:lnSpc>
                <a:spcPct val="100000"/>
              </a:lnSpc>
              <a:buNone/>
              <a:defRPr/>
            </a:pPr>
            <a:r>
              <a:rPr lang="en-US" dirty="0"/>
              <a:t>Efficiency of algorithms involving sorting depends on efficiency of sorting.</a:t>
            </a:r>
            <a:br>
              <a:rPr lang="en-US" dirty="0"/>
            </a:br>
            <a:endParaRPr lang="en-US" dirty="0"/>
          </a:p>
          <a:p>
            <a:pPr marL="290513" indent="-290513">
              <a:lnSpc>
                <a:spcPct val="100000"/>
              </a:lnSpc>
              <a:buNone/>
              <a:defRPr/>
            </a:pPr>
            <a:r>
              <a:rPr lang="en-US" dirty="0"/>
              <a:t>About </a:t>
            </a:r>
            <a:r>
              <a:rPr lang="en-US" i="1" dirty="0"/>
              <a:t>n </a:t>
            </a:r>
            <a:r>
              <a:rPr lang="en-US" dirty="0"/>
              <a:t>log</a:t>
            </a:r>
            <a:r>
              <a:rPr lang="en-US" baseline="-25000" dirty="0"/>
              <a:t>2 </a:t>
            </a:r>
            <a:r>
              <a:rPr lang="en-US" i="1" dirty="0"/>
              <a:t>n</a:t>
            </a:r>
            <a:r>
              <a:rPr lang="en-US" dirty="0"/>
              <a:t> comparisons are also sufficient to sort an array of size </a:t>
            </a:r>
            <a:r>
              <a:rPr lang="en-US" i="1" dirty="0"/>
              <a:t>n </a:t>
            </a:r>
            <a:r>
              <a:rPr lang="en-US" dirty="0"/>
              <a:t>(for example, by </a:t>
            </a:r>
            <a:r>
              <a:rPr lang="en-US" dirty="0" err="1"/>
              <a:t>mergesort</a:t>
            </a:r>
            <a:r>
              <a:rPr lang="en-US" dirty="0"/>
              <a:t>).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E791257-081B-5742-87C9-49829001C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268">
        <p:fade/>
      </p:transition>
    </mc:Choice>
    <mc:Fallback xmlns="">
      <p:transition spd="med" advTm="402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5820" y="332656"/>
            <a:ext cx="8686800" cy="533400"/>
          </a:xfrm>
        </p:spPr>
        <p:txBody>
          <a:bodyPr vert="horz" lIns="92075" tIns="46038" rIns="92075" bIns="46038" rtlCol="0" anchor="ctr">
            <a:normAutofit fontScale="90000"/>
          </a:bodyPr>
          <a:lstStyle/>
          <a:p>
            <a:pPr>
              <a:defRPr/>
            </a:pPr>
            <a:r>
              <a:rPr lang="en-US" dirty="0"/>
              <a:t>Horner’s Rule For Polynomial Evaluation</a:t>
            </a:r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2012" y="1295400"/>
            <a:ext cx="8382000" cy="5334000"/>
          </a:xfrm>
        </p:spPr>
        <p:txBody>
          <a:bodyPr vert="horz" lIns="92075" tIns="46038" rIns="92075" bIns="46038" rtlCol="0">
            <a:normAutofit fontScale="85000" lnSpcReduction="20000"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Given a polynomial of degree </a:t>
            </a:r>
            <a:r>
              <a:rPr lang="en-US" i="1" dirty="0"/>
              <a:t>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i="1" dirty="0"/>
              <a:t>			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= </a:t>
            </a:r>
            <a:r>
              <a:rPr lang="en-US" i="1" dirty="0" err="1"/>
              <a:t>a</a:t>
            </a:r>
            <a:r>
              <a:rPr lang="en-US" i="1" baseline="-25000" dirty="0" err="1"/>
              <a:t>n</a:t>
            </a:r>
            <a:r>
              <a:rPr lang="en-US" i="1" dirty="0" err="1"/>
              <a:t>x</a:t>
            </a:r>
            <a:r>
              <a:rPr lang="en-US" i="1" baseline="30000" dirty="0" err="1"/>
              <a:t>n</a:t>
            </a:r>
            <a:r>
              <a:rPr lang="en-US" i="1" dirty="0"/>
              <a:t> + a</a:t>
            </a:r>
            <a:r>
              <a:rPr lang="en-US" i="1" baseline="-25000" dirty="0"/>
              <a:t>n</a:t>
            </a:r>
            <a:r>
              <a:rPr lang="en-US" baseline="-25000" dirty="0"/>
              <a:t>-1</a:t>
            </a:r>
            <a:r>
              <a:rPr lang="en-US" i="1" dirty="0"/>
              <a:t>x</a:t>
            </a:r>
            <a:r>
              <a:rPr lang="en-US" i="1" baseline="30000" dirty="0"/>
              <a:t>n</a:t>
            </a:r>
            <a:r>
              <a:rPr lang="en-US" baseline="30000" dirty="0"/>
              <a:t>-1</a:t>
            </a:r>
            <a:r>
              <a:rPr lang="en-US" dirty="0"/>
              <a:t> + … +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i="1" dirty="0"/>
              <a:t>x</a:t>
            </a:r>
            <a:r>
              <a:rPr lang="en-US" dirty="0"/>
              <a:t> + </a:t>
            </a:r>
            <a:r>
              <a:rPr lang="en-US" i="1" dirty="0"/>
              <a:t>a</a:t>
            </a:r>
            <a:r>
              <a:rPr lang="en-US" baseline="-25000" dirty="0"/>
              <a:t>0</a:t>
            </a: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and a specific value of </a:t>
            </a:r>
            <a:r>
              <a:rPr lang="en-US" i="1" dirty="0"/>
              <a:t>x</a:t>
            </a:r>
            <a:r>
              <a:rPr lang="en-US" dirty="0"/>
              <a:t>, find the value of </a:t>
            </a:r>
            <a:r>
              <a:rPr lang="en-US" i="1" dirty="0"/>
              <a:t>p</a:t>
            </a:r>
            <a:r>
              <a:rPr lang="en-US" dirty="0"/>
              <a:t> at that point.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Two brute-force algorithms: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i="1" dirty="0"/>
              <a:t>p</a:t>
            </a:r>
            <a:r>
              <a:rPr lang="en-US" dirty="0"/>
              <a:t> </a:t>
            </a:r>
            <a:r>
              <a:rPr lang="en-US" dirty="0">
                <a:sym typeface="Symbol" pitchFamily="84" charset="2"/>
              </a:rPr>
              <a:t></a:t>
            </a:r>
            <a:r>
              <a:rPr lang="en-US" dirty="0"/>
              <a:t> 0					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en-US" dirty="0">
                <a:sym typeface="Symbol" pitchFamily="84" charset="2"/>
              </a:rPr>
              <a:t> 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baseline="-25000" dirty="0"/>
              <a:t>0</a:t>
            </a:r>
            <a:r>
              <a:rPr lang="en-US" dirty="0"/>
              <a:t>;   </a:t>
            </a:r>
            <a:r>
              <a:rPr lang="en-US" i="1" dirty="0"/>
              <a:t>power</a:t>
            </a:r>
            <a:r>
              <a:rPr lang="en-US" dirty="0"/>
              <a:t> </a:t>
            </a:r>
            <a:r>
              <a:rPr lang="en-US" dirty="0">
                <a:sym typeface="Symbol" pitchFamily="84" charset="2"/>
              </a:rPr>
              <a:t></a:t>
            </a:r>
            <a:r>
              <a:rPr lang="en-US" dirty="0"/>
              <a:t> 1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for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>
                <a:sym typeface="Symbol" pitchFamily="84" charset="2"/>
              </a:rPr>
              <a:t>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b="0" dirty="0"/>
              <a:t> </a:t>
            </a:r>
            <a:r>
              <a:rPr lang="en-US" dirty="0" err="1"/>
              <a:t>downto</a:t>
            </a:r>
            <a:r>
              <a:rPr lang="en-US" dirty="0"/>
              <a:t> 0</a:t>
            </a:r>
            <a:r>
              <a:rPr lang="en-US" i="1" dirty="0"/>
              <a:t> </a:t>
            </a:r>
            <a:r>
              <a:rPr lang="en-US" dirty="0"/>
              <a:t>do		         	for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>
                <a:sym typeface="Symbol" pitchFamily="84" charset="2"/>
              </a:rPr>
              <a:t></a:t>
            </a:r>
            <a:r>
              <a:rPr lang="en-US" dirty="0"/>
              <a:t> 1 to </a:t>
            </a:r>
            <a:r>
              <a:rPr lang="en-US" i="1" dirty="0"/>
              <a:t>n </a:t>
            </a:r>
            <a:r>
              <a:rPr lang="en-US" dirty="0"/>
              <a:t>do</a:t>
            </a:r>
            <a:endParaRPr lang="en-US" i="1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i="1" dirty="0"/>
              <a:t>      power </a:t>
            </a:r>
            <a:r>
              <a:rPr lang="en-US" dirty="0">
                <a:sym typeface="Symbol" pitchFamily="84" charset="2"/>
              </a:rPr>
              <a:t></a:t>
            </a:r>
            <a:r>
              <a:rPr lang="en-US" i="1" dirty="0"/>
              <a:t> </a:t>
            </a:r>
            <a:r>
              <a:rPr lang="en-US" dirty="0"/>
              <a:t>1 				       </a:t>
            </a:r>
            <a:r>
              <a:rPr lang="en-US" i="1" dirty="0"/>
              <a:t>power</a:t>
            </a:r>
            <a:r>
              <a:rPr lang="en-US" dirty="0"/>
              <a:t> </a:t>
            </a:r>
            <a:r>
              <a:rPr lang="en-US" dirty="0">
                <a:sym typeface="Symbol" pitchFamily="84" charset="2"/>
              </a:rPr>
              <a:t></a:t>
            </a:r>
            <a:r>
              <a:rPr lang="en-US" dirty="0"/>
              <a:t> </a:t>
            </a:r>
            <a:r>
              <a:rPr lang="en-US" i="1" dirty="0"/>
              <a:t>power</a:t>
            </a:r>
            <a:r>
              <a:rPr lang="en-US" dirty="0"/>
              <a:t> * </a:t>
            </a:r>
            <a:r>
              <a:rPr lang="en-US" i="1" dirty="0"/>
              <a:t>x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      for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en-US" dirty="0">
                <a:sym typeface="Symbol" pitchFamily="84" charset="2"/>
              </a:rPr>
              <a:t></a:t>
            </a:r>
            <a:r>
              <a:rPr lang="en-US" dirty="0"/>
              <a:t> 1 to </a:t>
            </a:r>
            <a:r>
              <a:rPr lang="en-US" i="1" dirty="0" err="1"/>
              <a:t>i</a:t>
            </a:r>
            <a:r>
              <a:rPr lang="en-US" dirty="0"/>
              <a:t> do				 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en-US" dirty="0">
                <a:sym typeface="Symbol" pitchFamily="84" charset="2"/>
              </a:rPr>
              <a:t></a:t>
            </a:r>
            <a:r>
              <a:rPr lang="en-US" dirty="0"/>
              <a:t> </a:t>
            </a:r>
            <a:r>
              <a:rPr lang="en-US" i="1" dirty="0"/>
              <a:t>p</a:t>
            </a:r>
            <a:r>
              <a:rPr lang="en-US" dirty="0"/>
              <a:t> + </a:t>
            </a:r>
            <a:r>
              <a:rPr lang="en-US" i="1" dirty="0" err="1"/>
              <a:t>a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dirty="0"/>
              <a:t>* </a:t>
            </a:r>
            <a:r>
              <a:rPr lang="en-US" i="1" dirty="0"/>
              <a:t>power</a:t>
            </a: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	      </a:t>
            </a:r>
            <a:r>
              <a:rPr lang="en-US" i="1" dirty="0"/>
              <a:t>power</a:t>
            </a:r>
            <a:r>
              <a:rPr lang="en-US" dirty="0"/>
              <a:t> </a:t>
            </a:r>
            <a:r>
              <a:rPr lang="en-US" dirty="0">
                <a:sym typeface="Symbol" pitchFamily="84" charset="2"/>
              </a:rPr>
              <a:t></a:t>
            </a:r>
            <a:r>
              <a:rPr lang="en-US" dirty="0"/>
              <a:t> </a:t>
            </a:r>
            <a:r>
              <a:rPr lang="en-US" i="1" dirty="0"/>
              <a:t>power</a:t>
            </a:r>
            <a:r>
              <a:rPr lang="en-US" dirty="0"/>
              <a:t> * </a:t>
            </a:r>
            <a:r>
              <a:rPr lang="en-US" i="1" dirty="0"/>
              <a:t>x      </a:t>
            </a:r>
            <a:r>
              <a:rPr lang="en-US" dirty="0"/>
              <a:t>                    return </a:t>
            </a:r>
            <a:r>
              <a:rPr lang="en-US" i="1" dirty="0"/>
              <a:t>p</a:t>
            </a: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     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en-US" dirty="0">
                <a:sym typeface="Symbol" pitchFamily="84" charset="2"/>
              </a:rPr>
              <a:t></a:t>
            </a:r>
            <a:r>
              <a:rPr lang="en-US" dirty="0"/>
              <a:t> </a:t>
            </a:r>
            <a:r>
              <a:rPr lang="en-US" i="1" dirty="0"/>
              <a:t>p + </a:t>
            </a:r>
            <a:r>
              <a:rPr lang="en-US" i="1" dirty="0" err="1"/>
              <a:t>a</a:t>
            </a:r>
            <a:r>
              <a:rPr lang="en-US" i="1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* </a:t>
            </a:r>
            <a:r>
              <a:rPr lang="en-US" i="1" dirty="0"/>
              <a:t>power</a:t>
            </a: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/>
              <a:t>return </a:t>
            </a:r>
            <a:r>
              <a:rPr lang="en-US" i="1" dirty="0"/>
              <a:t>p</a:t>
            </a: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1B70C4-84BB-4727-8EC9-A1F2D6789EE6}"/>
              </a:ext>
            </a:extLst>
          </p:cNvPr>
          <p:cNvSpPr/>
          <p:nvPr/>
        </p:nvSpPr>
        <p:spPr>
          <a:xfrm>
            <a:off x="1989956" y="3429000"/>
            <a:ext cx="3384376" cy="30963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88C17-8E31-4AEC-B820-D8158CC3110D}"/>
              </a:ext>
            </a:extLst>
          </p:cNvPr>
          <p:cNvSpPr/>
          <p:nvPr/>
        </p:nvSpPr>
        <p:spPr>
          <a:xfrm>
            <a:off x="6659808" y="3397624"/>
            <a:ext cx="3384376" cy="30963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091E53-263D-524D-BE4C-EF10B483C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518">
        <p:fade/>
      </p:transition>
    </mc:Choice>
    <mc:Fallback>
      <p:transition spd="med" advTm="595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260648"/>
            <a:ext cx="7772400" cy="6858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/>
              <a:t>Horner’s Rule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836" y="1196752"/>
            <a:ext cx="10657184" cy="5292824"/>
          </a:xfrm>
        </p:spPr>
        <p:txBody>
          <a:bodyPr vert="horz" lIns="92075" tIns="46038" rIns="92075" bIns="46038" rtlCol="0">
            <a:normAutofit fontScale="70000" lnSpcReduction="20000"/>
          </a:bodyPr>
          <a:lstStyle/>
          <a:p>
            <a:pPr marL="0" indent="0">
              <a:buNone/>
              <a:defRPr/>
            </a:pPr>
            <a:r>
              <a:rPr lang="en-US" b="0" dirty="0"/>
              <a:t>       </a:t>
            </a:r>
            <a:r>
              <a:rPr lang="en-US" dirty="0"/>
              <a:t>Example: </a:t>
            </a:r>
            <a:r>
              <a:rPr lang="en-US" i="1" dirty="0"/>
              <a:t>p</a:t>
            </a:r>
            <a:r>
              <a:rPr lang="en-US" dirty="0"/>
              <a:t>(x)   = 2</a:t>
            </a:r>
            <a:r>
              <a:rPr lang="en-US" i="1" dirty="0"/>
              <a:t>x</a:t>
            </a:r>
            <a:r>
              <a:rPr lang="en-US" baseline="30000" dirty="0"/>
              <a:t>4</a:t>
            </a:r>
            <a:r>
              <a:rPr lang="en-US" dirty="0"/>
              <a:t> - </a:t>
            </a:r>
            <a:r>
              <a:rPr lang="en-US" i="1" dirty="0"/>
              <a:t>x</a:t>
            </a:r>
            <a:r>
              <a:rPr lang="en-US" baseline="30000" dirty="0"/>
              <a:t>3</a:t>
            </a:r>
            <a:r>
              <a:rPr lang="en-US" dirty="0"/>
              <a:t> + 3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dirty="0"/>
              <a:t> - 5                                          </a:t>
            </a:r>
          </a:p>
          <a:p>
            <a:pPr marL="0" indent="0">
              <a:buNone/>
              <a:defRPr/>
            </a:pPr>
            <a:r>
              <a:rPr lang="en-US" dirty="0"/>
              <a:t>                                = </a:t>
            </a:r>
            <a:r>
              <a:rPr lang="en-US" i="1" dirty="0"/>
              <a:t>x</a:t>
            </a:r>
            <a:r>
              <a:rPr lang="en-US" dirty="0"/>
              <a:t>(2</a:t>
            </a:r>
            <a:r>
              <a:rPr lang="en-US" i="1" dirty="0"/>
              <a:t>x</a:t>
            </a:r>
            <a:r>
              <a:rPr lang="en-US" baseline="30000" dirty="0"/>
              <a:t>3</a:t>
            </a:r>
            <a:r>
              <a:rPr lang="en-US" dirty="0"/>
              <a:t> -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+ 3</a:t>
            </a:r>
            <a:r>
              <a:rPr lang="en-US" i="1" dirty="0"/>
              <a:t>x</a:t>
            </a:r>
            <a:r>
              <a:rPr lang="en-US" dirty="0"/>
              <a:t> + 1) - 5                                         </a:t>
            </a:r>
          </a:p>
          <a:p>
            <a:pPr marL="0" indent="0">
              <a:buNone/>
              <a:defRPr/>
            </a:pPr>
            <a:r>
              <a:rPr lang="en-US" dirty="0"/>
              <a:t>		  = 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(2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- </a:t>
            </a:r>
            <a:r>
              <a:rPr lang="en-US" i="1" dirty="0"/>
              <a:t>x</a:t>
            </a:r>
            <a:r>
              <a:rPr lang="en-US" dirty="0"/>
              <a:t> + 3) + 1) - 5 </a:t>
            </a:r>
          </a:p>
          <a:p>
            <a:pPr marL="0" indent="0">
              <a:buNone/>
              <a:defRPr/>
            </a:pPr>
            <a:r>
              <a:rPr lang="en-US" dirty="0"/>
              <a:t>		  = 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(2</a:t>
            </a:r>
            <a:r>
              <a:rPr lang="en-US" i="1" dirty="0"/>
              <a:t>x</a:t>
            </a:r>
            <a:r>
              <a:rPr lang="en-US" dirty="0"/>
              <a:t> - 1) + 3) + 1) - 5</a:t>
            </a:r>
          </a:p>
          <a:p>
            <a:pPr marL="0" indent="0">
              <a:buNone/>
              <a:defRPr/>
            </a:pPr>
            <a:r>
              <a:rPr lang="en-US" dirty="0"/>
              <a:t>                                = 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) </a:t>
            </a:r>
            <a:r>
              <a:rPr lang="en-US" dirty="0">
                <a:solidFill>
                  <a:srgbClr val="FF0000"/>
                </a:solidFill>
              </a:rPr>
              <a:t>- 1</a:t>
            </a:r>
            <a:r>
              <a:rPr lang="en-US" dirty="0"/>
              <a:t>) +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) +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) </a:t>
            </a:r>
            <a:r>
              <a:rPr lang="en-US" dirty="0">
                <a:solidFill>
                  <a:srgbClr val="FF0000"/>
                </a:solidFill>
              </a:rPr>
              <a:t>- 5</a:t>
            </a:r>
          </a:p>
          <a:p>
            <a:pPr marL="0" indent="0">
              <a:buNone/>
              <a:defRPr/>
            </a:pPr>
            <a:r>
              <a:rPr lang="en-US" dirty="0"/>
              <a:t>       </a:t>
            </a:r>
            <a:r>
              <a:rPr lang="en-US" sz="3400" dirty="0"/>
              <a:t>Substitution into the last formula leads to a faster algorithm 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dirty="0"/>
              <a:t>       </a:t>
            </a:r>
            <a:r>
              <a:rPr lang="en-US" sz="3800" dirty="0"/>
              <a:t>Same sequence of computations are obtained by simply </a:t>
            </a:r>
            <a:br>
              <a:rPr lang="en-US" sz="3800" dirty="0"/>
            </a:br>
            <a:r>
              <a:rPr lang="en-US" sz="3800" dirty="0"/>
              <a:t>       arranging the coefficient in a table and proceeding as follows:</a:t>
            </a:r>
          </a:p>
          <a:p>
            <a:pPr marL="0" indent="0">
              <a:buNone/>
              <a:defRPr/>
            </a:pPr>
            <a:r>
              <a:rPr lang="en-US" dirty="0"/>
              <a:t>     </a:t>
            </a:r>
            <a:r>
              <a:rPr lang="en-US" sz="3400" dirty="0"/>
              <a:t>coefficients	         2          -1                3	                   1     	      -5</a:t>
            </a:r>
          </a:p>
          <a:p>
            <a:pPr marL="0" indent="0">
              <a:buNone/>
              <a:defRPr/>
            </a:pPr>
            <a:r>
              <a:rPr lang="en-US" sz="3400" dirty="0"/>
              <a:t>               </a:t>
            </a:r>
            <a:r>
              <a:rPr lang="en-US" sz="3400" i="1" dirty="0"/>
              <a:t>x</a:t>
            </a:r>
            <a:r>
              <a:rPr lang="en-US" sz="3400" dirty="0"/>
              <a:t>=3	         </a:t>
            </a:r>
            <a:r>
              <a:rPr lang="en-US" sz="3400" dirty="0">
                <a:solidFill>
                  <a:srgbClr val="FF0000"/>
                </a:solidFill>
              </a:rPr>
              <a:t>2</a:t>
            </a:r>
            <a:r>
              <a:rPr lang="en-US" sz="3400" dirty="0"/>
              <a:t>     3*2</a:t>
            </a:r>
            <a:r>
              <a:rPr lang="en-US" sz="3400" dirty="0">
                <a:solidFill>
                  <a:srgbClr val="FF0000"/>
                </a:solidFill>
              </a:rPr>
              <a:t>-1</a:t>
            </a:r>
            <a:r>
              <a:rPr lang="en-US" sz="3400" dirty="0"/>
              <a:t>=5    3*5+</a:t>
            </a:r>
            <a:r>
              <a:rPr lang="en-US" sz="3400" dirty="0">
                <a:solidFill>
                  <a:srgbClr val="FF0000"/>
                </a:solidFill>
              </a:rPr>
              <a:t>3</a:t>
            </a:r>
            <a:r>
              <a:rPr lang="en-US" sz="3400" dirty="0"/>
              <a:t>=18    3*18+</a:t>
            </a:r>
            <a:r>
              <a:rPr lang="en-US" sz="3400" dirty="0">
                <a:solidFill>
                  <a:srgbClr val="FF0000"/>
                </a:solidFill>
              </a:rPr>
              <a:t>1</a:t>
            </a:r>
            <a:r>
              <a:rPr lang="en-US" sz="3400" dirty="0"/>
              <a:t>=55    3*55</a:t>
            </a:r>
            <a:r>
              <a:rPr lang="en-US" sz="3400" dirty="0">
                <a:solidFill>
                  <a:srgbClr val="FF0000"/>
                </a:solidFill>
              </a:rPr>
              <a:t>-5</a:t>
            </a:r>
            <a:r>
              <a:rPr lang="en-US" sz="3400" dirty="0"/>
              <a:t>=160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18BB9F2-F033-49D8-BE53-A8B6F6A3FCCF}"/>
              </a:ext>
            </a:extLst>
          </p:cNvPr>
          <p:cNvSpPr/>
          <p:nvPr/>
        </p:nvSpPr>
        <p:spPr>
          <a:xfrm>
            <a:off x="2926060" y="2708920"/>
            <a:ext cx="2880320" cy="50405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3DF647A-655D-3C44-B45A-3EBA9D721A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990">
        <p:fade/>
      </p:transition>
    </mc:Choice>
    <mc:Fallback>
      <p:transition spd="med" advTm="559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/>
              <a:t>Horner’s Rule pseudocode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2012" y="1266826"/>
            <a:ext cx="8534400" cy="5210175"/>
          </a:xfrm>
        </p:spPr>
        <p:txBody>
          <a:bodyPr vert="horz" lIns="92075" tIns="46038" rIns="92075" bIns="46038" rtlCol="0">
            <a:normAutofit fontScale="92500" lnSpcReduction="20000"/>
          </a:bodyPr>
          <a:lstStyle/>
          <a:p>
            <a:pPr marL="0" indent="0">
              <a:buNone/>
              <a:defRPr/>
            </a:pPr>
            <a:endParaRPr lang="en-US" sz="2000" i="1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r>
              <a:rPr lang="en-US" dirty="0"/>
              <a:t>Efficiency of Horner’s Rule: # multiplications = # additions = </a:t>
            </a:r>
            <a:r>
              <a:rPr lang="en-US" i="1" dirty="0"/>
              <a:t>n</a:t>
            </a:r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pic>
        <p:nvPicPr>
          <p:cNvPr id="61444" name="Picture 4" descr="6_5a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5312" y="1484784"/>
            <a:ext cx="8458200" cy="3327400"/>
          </a:xfrm>
          <a:solidFill>
            <a:schemeClr val="tx1"/>
          </a:solidFill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8D8285-D185-744D-9B49-5FBD45554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225">
        <p:fade/>
      </p:transition>
    </mc:Choice>
    <mc:Fallback>
      <p:transition spd="med" advTm="162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93812" y="260648"/>
            <a:ext cx="8208912" cy="6096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>
              <a:defRPr/>
            </a:pPr>
            <a:r>
              <a:rPr lang="en-US" dirty="0"/>
              <a:t>Computing  </a:t>
            </a:r>
            <a:r>
              <a:rPr lang="en-US" i="1" dirty="0"/>
              <a:t>a</a:t>
            </a:r>
            <a:r>
              <a:rPr lang="en-US" i="1" baseline="30000" dirty="0"/>
              <a:t>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41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81844" y="1066800"/>
                <a:ext cx="10585176" cy="5486400"/>
              </a:xfrm>
            </p:spPr>
            <p:txBody>
              <a:bodyPr vert="horz" lIns="92075" tIns="46038" rIns="92075" bIns="46038" rtlCol="0"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2800" i="1" u="sng" dirty="0"/>
                  <a:t>Left-to-right binary exponentiation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  <a:defRPr/>
                </a:pPr>
                <a:br>
                  <a:rPr lang="en-US" dirty="0"/>
                </a:br>
                <a:r>
                  <a:rPr lang="en-US" dirty="0"/>
                  <a:t>Initialize product accumulator</a:t>
                </a:r>
                <a:r>
                  <a:rPr lang="en-US" i="1" dirty="0"/>
                  <a:t> </a:t>
                </a:r>
                <a:r>
                  <a:rPr lang="en-US" dirty="0"/>
                  <a:t>by 1.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Scan </a:t>
                </a:r>
                <a:r>
                  <a:rPr lang="en-US" i="1" dirty="0"/>
                  <a:t>n</a:t>
                </a:r>
                <a:r>
                  <a:rPr lang="en-US" dirty="0"/>
                  <a:t>’s binary expansion from left to right and do the following: 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If the current binary digit is 0, square the accumulator (S);</a:t>
                </a:r>
                <a:br>
                  <a:rPr lang="en-US" dirty="0"/>
                </a:br>
                <a:r>
                  <a:rPr lang="en-US" dirty="0"/>
                  <a:t>if the binary digit is 1, square the accumulator and multiply it by </a:t>
                </a:r>
                <a:r>
                  <a:rPr lang="en-US" i="1" dirty="0"/>
                  <a:t>a </a:t>
                </a:r>
                <a:r>
                  <a:rPr lang="en-US" dirty="0"/>
                  <a:t>(SM).</a:t>
                </a:r>
              </a:p>
              <a:p>
                <a:pPr marL="0" indent="0">
                  <a:spcBef>
                    <a:spcPct val="96000"/>
                  </a:spcBef>
                  <a:buNone/>
                  <a:defRPr/>
                </a:pPr>
                <a:r>
                  <a:rPr lang="en-US" dirty="0"/>
                  <a:t>Example:   Compute a</a:t>
                </a:r>
                <a:r>
                  <a:rPr lang="en-US" baseline="30000" dirty="0"/>
                  <a:t>13</a:t>
                </a:r>
                <a:r>
                  <a:rPr lang="en-US" dirty="0"/>
                  <a:t>.   Here, </a:t>
                </a:r>
                <a:r>
                  <a:rPr lang="en-US" i="1" dirty="0"/>
                  <a:t>n</a:t>
                </a:r>
                <a:r>
                  <a:rPr lang="en-US" dirty="0"/>
                  <a:t> = 13 = 1101</a:t>
                </a:r>
                <a:r>
                  <a:rPr lang="en-US" baseline="-25000" dirty="0"/>
                  <a:t>2</a:t>
                </a:r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binary rep. of 13:              1             1	     0                1</a:t>
                </a:r>
                <a:br>
                  <a:rPr lang="en-US" dirty="0"/>
                </a:br>
                <a:r>
                  <a:rPr lang="en-US" dirty="0"/>
                  <a:t>			      SM         </a:t>
                </a:r>
                <a:r>
                  <a:rPr lang="en-US" dirty="0" err="1"/>
                  <a:t>SM</a:t>
                </a:r>
                <a:r>
                  <a:rPr lang="en-US" dirty="0"/>
                  <a:t> 	     S 	         SM </a:t>
                </a:r>
                <a:br>
                  <a:rPr lang="en-US" dirty="0"/>
                </a:br>
                <a:r>
                  <a:rPr lang="en-US" dirty="0"/>
                  <a:t>accumulator:   1           1</a:t>
                </a:r>
                <a:r>
                  <a:rPr lang="en-US" baseline="30000" dirty="0"/>
                  <a:t>2</a:t>
                </a:r>
                <a:r>
                  <a:rPr lang="en-US" dirty="0"/>
                  <a:t>*</a:t>
                </a:r>
                <a:r>
                  <a:rPr lang="en-US" i="1" dirty="0"/>
                  <a:t>a=a</a:t>
                </a:r>
                <a:r>
                  <a:rPr lang="en-US" dirty="0"/>
                  <a:t>    </a:t>
                </a:r>
                <a:r>
                  <a:rPr lang="en-US" i="1" dirty="0"/>
                  <a:t>a</a:t>
                </a:r>
                <a:r>
                  <a:rPr lang="en-US" baseline="30000" dirty="0"/>
                  <a:t>2</a:t>
                </a:r>
                <a:r>
                  <a:rPr lang="en-US" dirty="0"/>
                  <a:t>*</a:t>
                </a:r>
                <a:r>
                  <a:rPr lang="en-US" i="1" dirty="0"/>
                  <a:t>a</a:t>
                </a:r>
                <a:r>
                  <a:rPr lang="en-US" dirty="0"/>
                  <a:t> = </a:t>
                </a:r>
                <a:r>
                  <a:rPr lang="en-US" i="1" dirty="0"/>
                  <a:t>a</a:t>
                </a:r>
                <a:r>
                  <a:rPr lang="en-US" baseline="30000" dirty="0"/>
                  <a:t>3</a:t>
                </a:r>
                <a:r>
                  <a:rPr lang="en-US" dirty="0"/>
                  <a:t>  (</a:t>
                </a:r>
                <a:r>
                  <a:rPr lang="en-US" i="1" dirty="0"/>
                  <a:t>a</a:t>
                </a:r>
                <a:r>
                  <a:rPr lang="en-US" baseline="30000" dirty="0"/>
                  <a:t>3</a:t>
                </a:r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  <a:r>
                  <a:rPr lang="en-US" dirty="0"/>
                  <a:t> = </a:t>
                </a:r>
                <a:r>
                  <a:rPr lang="en-US" i="1" dirty="0"/>
                  <a:t>a</a:t>
                </a:r>
                <a:r>
                  <a:rPr lang="en-US" baseline="30000" dirty="0"/>
                  <a:t>6</a:t>
                </a:r>
                <a:r>
                  <a:rPr lang="en-US" dirty="0"/>
                  <a:t>  (</a:t>
                </a:r>
                <a:r>
                  <a:rPr lang="en-US" i="1" dirty="0"/>
                  <a:t>a</a:t>
                </a:r>
                <a:r>
                  <a:rPr lang="en-US" baseline="30000" dirty="0"/>
                  <a:t>6</a:t>
                </a:r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  <a:r>
                  <a:rPr lang="en-US" dirty="0"/>
                  <a:t>*</a:t>
                </a:r>
                <a:r>
                  <a:rPr lang="en-US" i="1" dirty="0"/>
                  <a:t>a</a:t>
                </a:r>
                <a:r>
                  <a:rPr lang="en-US" dirty="0"/>
                  <a:t>= </a:t>
                </a:r>
                <a:r>
                  <a:rPr lang="en-US" i="1" dirty="0"/>
                  <a:t>a</a:t>
                </a:r>
                <a:r>
                  <a:rPr lang="en-US" baseline="30000" dirty="0"/>
                  <a:t>13 </a:t>
                </a:r>
                <a:r>
                  <a:rPr lang="en-US" dirty="0"/>
                  <a:t>      (computed left-to-right)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Efficiency:  (</a:t>
                </a:r>
                <a:r>
                  <a:rPr lang="en-US" i="1" dirty="0"/>
                  <a:t>b-</a:t>
                </a:r>
                <a:r>
                  <a:rPr lang="en-US" dirty="0"/>
                  <a:t>1) </a:t>
                </a:r>
                <a:r>
                  <a:rPr lang="en-US" dirty="0">
                    <a:latin typeface="Lucida Grande" pitchFamily="84" charset="0"/>
                    <a:cs typeface="Times New Roman" pitchFamily="18" charset="0"/>
                  </a:rPr>
                  <a:t>≤</a:t>
                </a:r>
                <a:r>
                  <a:rPr lang="en-US" dirty="0">
                    <a:cs typeface="Times New Roman" pitchFamily="18" charset="0"/>
                  </a:rPr>
                  <a:t>  M(</a:t>
                </a:r>
                <a:r>
                  <a:rPr lang="en-US" i="1" dirty="0">
                    <a:cs typeface="Times New Roman" pitchFamily="18" charset="0"/>
                  </a:rPr>
                  <a:t>n</a:t>
                </a:r>
                <a:r>
                  <a:rPr lang="en-US" dirty="0">
                    <a:cs typeface="Times New Roman" pitchFamily="18" charset="0"/>
                  </a:rPr>
                  <a:t>) </a:t>
                </a:r>
                <a:r>
                  <a:rPr lang="en-US" dirty="0">
                    <a:latin typeface="Lucida Grande" pitchFamily="84" charset="0"/>
                    <a:cs typeface="Times New Roman" pitchFamily="18" charset="0"/>
                  </a:rPr>
                  <a:t>≤</a:t>
                </a:r>
                <a:r>
                  <a:rPr lang="en-US" dirty="0">
                    <a:cs typeface="Times New Roman" pitchFamily="18" charset="0"/>
                  </a:rPr>
                  <a:t> 2</a:t>
                </a:r>
                <a:r>
                  <a:rPr lang="en-US" dirty="0"/>
                  <a:t>(</a:t>
                </a:r>
                <a:r>
                  <a:rPr lang="en-US" i="1" dirty="0"/>
                  <a:t>b-</a:t>
                </a:r>
                <a:r>
                  <a:rPr lang="en-US" dirty="0"/>
                  <a:t>1)  where </a:t>
                </a:r>
                <a:r>
                  <a:rPr lang="en-US" i="1" dirty="0"/>
                  <a:t>b = </a:t>
                </a:r>
                <a:r>
                  <a:rPr lang="en-US" dirty="0">
                    <a:sym typeface="Symbol" pitchFamily="84" charset="2"/>
                  </a:rPr>
                  <a:t></a:t>
                </a:r>
                <a:r>
                  <a:rPr lang="en-US" dirty="0"/>
                  <a:t>log</a:t>
                </a:r>
                <a:r>
                  <a:rPr lang="en-US" baseline="-25000" dirty="0"/>
                  <a:t>2 </a:t>
                </a:r>
                <a:r>
                  <a:rPr lang="en-US" i="1" dirty="0"/>
                  <a:t>n</a:t>
                </a:r>
                <a:r>
                  <a:rPr lang="en-US" dirty="0">
                    <a:sym typeface="Symbol" pitchFamily="84" charset="2"/>
                  </a:rPr>
                  <a:t> + 1, </a:t>
                </a:r>
                <a:r>
                  <a:rPr lang="en-US" dirty="0">
                    <a:cs typeface="Times New Roman" pitchFamily="18" charset="0"/>
                  </a:rPr>
                  <a:t>M(</a:t>
                </a:r>
                <a:r>
                  <a:rPr lang="en-US" i="1" dirty="0">
                    <a:cs typeface="Times New Roman" pitchFamily="18" charset="0"/>
                  </a:rPr>
                  <a:t>n</a:t>
                </a:r>
                <a:r>
                  <a:rPr lang="en-US" dirty="0">
                    <a:cs typeface="Times New Roman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</m:oMath>
                </a14:m>
                <a:r>
                  <a:rPr lang="en-US" dirty="0">
                    <a:cs typeface="Times New Roman" pitchFamily="18" charset="0"/>
                  </a:rPr>
                  <a:t> </a:t>
                </a:r>
                <a:r>
                  <a:rPr lang="en-US" dirty="0">
                    <a:sym typeface="Symbol" pitchFamily="84" charset="2"/>
                  </a:rPr>
                  <a:t>(log </a:t>
                </a:r>
                <a:r>
                  <a:rPr lang="en-US" i="1" dirty="0">
                    <a:sym typeface="Symbol" pitchFamily="84" charset="2"/>
                  </a:rPr>
                  <a:t>n</a:t>
                </a:r>
                <a:r>
                  <a:rPr lang="en-US" dirty="0">
                    <a:sym typeface="Symbol" pitchFamily="84" charset="2"/>
                  </a:rPr>
                  <a:t>) </a:t>
                </a:r>
              </a:p>
            </p:txBody>
          </p:sp>
        </mc:Choice>
        <mc:Fallback xmlns="">
          <p:sp>
            <p:nvSpPr>
              <p:cNvPr id="4341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1844" y="1066800"/>
                <a:ext cx="10585176" cy="5486400"/>
              </a:xfrm>
              <a:blipFill>
                <a:blip r:embed="rId5"/>
                <a:stretch>
                  <a:fillRect l="-1152" t="-1889"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7A4FB0-DB96-45D0-8831-DFE1C9DFD34F}"/>
              </a:ext>
            </a:extLst>
          </p:cNvPr>
          <p:cNvSpPr/>
          <p:nvPr/>
        </p:nvSpPr>
        <p:spPr>
          <a:xfrm>
            <a:off x="3934172" y="4466304"/>
            <a:ext cx="5832648" cy="122413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99790C-DD73-442E-BF3D-867E1C7EE465}"/>
              </a:ext>
            </a:extLst>
          </p:cNvPr>
          <p:cNvSpPr/>
          <p:nvPr/>
        </p:nvSpPr>
        <p:spPr>
          <a:xfrm>
            <a:off x="981844" y="2996952"/>
            <a:ext cx="9865096" cy="105226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C8E6119-6327-7748-9DC3-1D3637241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988">
        <p:fade/>
      </p:transition>
    </mc:Choice>
    <mc:Fallback>
      <p:transition spd="med" advTm="769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5820" y="990600"/>
                <a:ext cx="6912768" cy="54864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             13 = 1101</a:t>
                </a:r>
                <a:r>
                  <a:rPr lang="en-US" baseline="-25000" dirty="0"/>
                  <a:t>2</a:t>
                </a:r>
              </a:p>
              <a:p>
                <a:pPr marL="0" indent="0">
                  <a:buNone/>
                </a:pPr>
                <a:endParaRPr lang="en-CA" sz="26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600" b="0" i="1">
                          <a:latin typeface="Cambria Math" panose="02040503050406030204" pitchFamily="18" charset="0"/>
                        </a:rPr>
                        <m:t>13=</m:t>
                      </m:r>
                      <m:r>
                        <a:rPr lang="en-US" sz="2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600" b="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600" b="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600" b="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600" dirty="0"/>
                  <a:t>                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∗2+</m:t>
                        </m:r>
                        <m:r>
                          <a:rPr lang="en-US" sz="2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6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600" dirty="0"/>
                  <a:t>                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n-US" sz="2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∗2+</m:t>
                        </m:r>
                        <m:r>
                          <a:rPr lang="en-US" sz="2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2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6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600" dirty="0"/>
                  <a:t>                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2(2(</m:t>
                        </m:r>
                        <m:r>
                          <a:rPr lang="en-US" sz="2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2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26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6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b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1101</m:t>
                            </m:r>
                          </m:e>
                          <m:sub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sz="26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∗2+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(((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(((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820" y="990600"/>
                <a:ext cx="6912768" cy="5486400"/>
              </a:xfrm>
              <a:blipFill>
                <a:blip r:embed="rId5"/>
                <a:stretch>
                  <a:fillRect t="-2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0AB6D00-D0B2-430D-BA69-B4DBBDE865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8628" y="2060848"/>
                <a:ext cx="3528392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26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     </m:t>
                      </m:r>
                    </m:oMath>
                  </m:oMathPara>
                </a14:m>
                <a:endParaRPr lang="en-CA" sz="26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r>
                        <a:rPr lang="en-US" sz="2600" b="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sz="26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</m:oMath>
                  </m:oMathPara>
                </a14:m>
                <a:endParaRPr lang="en-US" sz="26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>
                  <a:solidFill>
                    <a:srgbClr val="FF0000"/>
                  </a:solidFill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/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0AB6D00-D0B2-430D-BA69-B4DBBDE86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628" y="2060848"/>
                <a:ext cx="3528392" cy="2880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F87DFDD2-04C5-4687-B6BC-107912274A11}"/>
              </a:ext>
            </a:extLst>
          </p:cNvPr>
          <p:cNvSpPr txBox="1">
            <a:spLocks noChangeArrowheads="1"/>
          </p:cNvSpPr>
          <p:nvPr/>
        </p:nvSpPr>
        <p:spPr>
          <a:xfrm>
            <a:off x="693812" y="260648"/>
            <a:ext cx="8208912" cy="609600"/>
          </a:xfrm>
          <a:prstGeom prst="rect">
            <a:avLst/>
          </a:prstGeom>
          <a:ln>
            <a:noFill/>
          </a:ln>
        </p:spPr>
        <p:txBody>
          <a:bodyPr vert="horz" lIns="92075" tIns="46038" rIns="92075" bIns="4603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spc="0" baseline="0">
                <a:ln w="9525">
                  <a:noFill/>
                  <a:prstDash val="solid"/>
                </a:ln>
                <a:solidFill>
                  <a:schemeClr val="accent5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Computing  </a:t>
            </a:r>
            <a:r>
              <a:rPr lang="en-US" i="1" dirty="0"/>
              <a:t>a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5BB346-33CA-481C-9721-00ED0E0D4D93}"/>
              </a:ext>
            </a:extLst>
          </p:cNvPr>
          <p:cNvSpPr/>
          <p:nvPr/>
        </p:nvSpPr>
        <p:spPr>
          <a:xfrm>
            <a:off x="3718148" y="5668276"/>
            <a:ext cx="648072" cy="50405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42C550-CEB7-40E5-91E3-25819E78B10C}"/>
              </a:ext>
            </a:extLst>
          </p:cNvPr>
          <p:cNvSpPr/>
          <p:nvPr/>
        </p:nvSpPr>
        <p:spPr>
          <a:xfrm>
            <a:off x="8398668" y="2276872"/>
            <a:ext cx="2736304" cy="18002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32BD9C-EE4E-4AE5-ACA2-658ABCD7DE23}"/>
              </a:ext>
            </a:extLst>
          </p:cNvPr>
          <p:cNvSpPr/>
          <p:nvPr/>
        </p:nvSpPr>
        <p:spPr>
          <a:xfrm>
            <a:off x="1712896" y="1752600"/>
            <a:ext cx="5306647" cy="217636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B65C2F-A045-4941-8E74-36E8B60BB9AC}"/>
              </a:ext>
            </a:extLst>
          </p:cNvPr>
          <p:cNvSpPr/>
          <p:nvPr/>
        </p:nvSpPr>
        <p:spPr>
          <a:xfrm>
            <a:off x="765820" y="3928966"/>
            <a:ext cx="7200800" cy="24523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EC305D3-635B-0E41-9FB9-2B92D8B92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2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793">
        <p:fade/>
      </p:transition>
    </mc:Choice>
    <mc:Fallback>
      <p:transition spd="med" advTm="267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44" y="309950"/>
            <a:ext cx="10369152" cy="42096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Design techniques and problem types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198997"/>
              </p:ext>
            </p:extLst>
          </p:nvPr>
        </p:nvGraphicFramePr>
        <p:xfrm>
          <a:off x="549795" y="925852"/>
          <a:ext cx="11089233" cy="565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0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Search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Sorting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Graph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Other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4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Brute</a:t>
                      </a: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 force, exhaustive search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Sequential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search, Sequential string match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Selection sort, Bubble 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Traveling salesman problem, DFS,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BFS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Knapsack problem, Assignment problem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449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Decrease and conquer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Binary search</a:t>
                      </a:r>
                    </a:p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Insertion 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Binary search 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Topological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sorting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Exponentiation by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squaring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9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Divide and conquer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</a:rPr>
                        <a:t>Mergesort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, Quicksort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Binary tree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traversal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Matrix multiplication,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 Large integer multiplication, </a:t>
                      </a:r>
                      <a:r>
                        <a:rPr lang="en-US" sz="1400" baseline="0" dirty="0" err="1">
                          <a:solidFill>
                            <a:srgbClr val="FF0000"/>
                          </a:solidFill>
                        </a:rPr>
                        <a:t>quickhull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Transform</a:t>
                      </a: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 and conquer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Presorting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Heapsort, </a:t>
                      </a: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priority queue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AVL tree, 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2-3 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Gaussian elimination, Polynomial evaluation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98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Space and time tradeoff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Hashing, B-tree, 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Horspool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algorithm 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Sorting by counting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Dynamic programming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Optimal binary search trees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Warshall’s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 algorithm, Shortest paths problem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Knapsack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problem, Memory functions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Greedy techniques 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Minimum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spanning tree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Huffman trees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Iterative</a:t>
                      </a: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improvement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Maximum flow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Bipartite graphs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Stable marriage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problem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Backtracking Branch &amp; bound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Traveling salesman problem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, 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N-queens,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Assignment, Knapsack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05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3612" y="6426200"/>
            <a:ext cx="19050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t>1-</a:t>
            </a:r>
            <a:fld id="{EB39D732-F874-4C16-BCD0-93ACD6D36993}" type="slidenum"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en-US" sz="1400" b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7DDA6BA-ECE6-664C-8969-4A883CE07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1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176">
        <p:fade/>
      </p:transition>
    </mc:Choice>
    <mc:Fallback>
      <p:transition spd="med" advTm="60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332656"/>
            <a:ext cx="9144001" cy="723528"/>
          </a:xfrm>
        </p:spPr>
        <p:txBody>
          <a:bodyPr/>
          <a:lstStyle/>
          <a:p>
            <a:pPr>
              <a:defRPr/>
            </a:pPr>
            <a:r>
              <a:rPr lang="en-US" dirty="0"/>
              <a:t>Recommended Reading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1413892" y="1556792"/>
            <a:ext cx="9134391" cy="411480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6.1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6.2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6.3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6.4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4306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Searching with presorting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3852" y="1266827"/>
            <a:ext cx="10081120" cy="5186510"/>
          </a:xfrm>
        </p:spPr>
        <p:txBody>
          <a:bodyPr>
            <a:normAutofit fontScale="92500" lnSpcReduction="10000"/>
          </a:bodyPr>
          <a:lstStyle/>
          <a:p>
            <a:pPr marL="290513" indent="-290513">
              <a:buNone/>
              <a:defRPr/>
            </a:pPr>
            <a:r>
              <a:rPr lang="en-US" dirty="0"/>
              <a:t>Problem: Search for a given </a:t>
            </a:r>
            <a:r>
              <a:rPr lang="en-US" i="1" dirty="0"/>
              <a:t>K</a:t>
            </a:r>
            <a:r>
              <a:rPr lang="en-US" dirty="0"/>
              <a:t> in A[0..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sz="2800" dirty="0"/>
              <a:t> </a:t>
            </a:r>
          </a:p>
          <a:p>
            <a:pPr marL="290513" indent="-290513">
              <a:buNone/>
              <a:defRPr/>
            </a:pPr>
            <a:endParaRPr lang="en-US" dirty="0"/>
          </a:p>
          <a:p>
            <a:pPr marL="290513" indent="-290513">
              <a:buNone/>
              <a:defRPr/>
            </a:pPr>
            <a:r>
              <a:rPr lang="en-US" dirty="0"/>
              <a:t>Presorting-based algorithm:</a:t>
            </a:r>
          </a:p>
          <a:p>
            <a:pPr marL="290513" indent="-290513">
              <a:buNone/>
              <a:defRPr/>
            </a:pPr>
            <a:r>
              <a:rPr lang="en-US" dirty="0"/>
              <a:t>	Stage 1  Sort the array by an efficient sorting algorithm</a:t>
            </a:r>
          </a:p>
          <a:p>
            <a:pPr marL="290513" indent="-290513">
              <a:buNone/>
              <a:defRPr/>
            </a:pPr>
            <a:r>
              <a:rPr lang="en-US" dirty="0"/>
              <a:t>    Stage 2  Apply binary search </a:t>
            </a:r>
          </a:p>
          <a:p>
            <a:pPr marL="290513" indent="-290513">
              <a:buNone/>
              <a:defRPr/>
            </a:pPr>
            <a:endParaRPr lang="en-US" dirty="0"/>
          </a:p>
          <a:p>
            <a:pPr marL="290513" indent="-290513">
              <a:buNone/>
              <a:defRPr/>
            </a:pPr>
            <a:r>
              <a:rPr lang="en-US" dirty="0"/>
              <a:t>Efficiency: </a:t>
            </a:r>
            <a:r>
              <a:rPr lang="el-GR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dirty="0">
                <a:cs typeface="Times New Roman" pitchFamily="18" charset="0"/>
              </a:rPr>
              <a:t>(</a:t>
            </a:r>
            <a:r>
              <a:rPr lang="en-US" i="1" dirty="0">
                <a:cs typeface="Times New Roman" pitchFamily="18" charset="0"/>
              </a:rPr>
              <a:t>n </a:t>
            </a:r>
            <a:r>
              <a:rPr lang="en-US" dirty="0">
                <a:cs typeface="Times New Roman" pitchFamily="18" charset="0"/>
              </a:rPr>
              <a:t>log 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) + </a:t>
            </a:r>
            <a:r>
              <a:rPr lang="el-GR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dirty="0">
                <a:cs typeface="Times New Roman" pitchFamily="18" charset="0"/>
              </a:rPr>
              <a:t>(log 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) = </a:t>
            </a:r>
            <a:r>
              <a:rPr lang="el-GR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dirty="0">
                <a:cs typeface="Times New Roman" pitchFamily="18" charset="0"/>
              </a:rPr>
              <a:t>(</a:t>
            </a:r>
            <a:r>
              <a:rPr lang="en-US" i="1" dirty="0">
                <a:cs typeface="Times New Roman" pitchFamily="18" charset="0"/>
              </a:rPr>
              <a:t>n </a:t>
            </a:r>
            <a:r>
              <a:rPr lang="en-US" dirty="0">
                <a:cs typeface="Times New Roman" pitchFamily="18" charset="0"/>
              </a:rPr>
              <a:t>log 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) </a:t>
            </a:r>
            <a:endParaRPr lang="en-US" dirty="0"/>
          </a:p>
          <a:p>
            <a:pPr marL="290513" indent="-290513">
              <a:buNone/>
              <a:defRPr/>
            </a:pPr>
            <a:endParaRPr lang="en-US" dirty="0"/>
          </a:p>
          <a:p>
            <a:pPr marL="290513" indent="-290513">
              <a:buNone/>
              <a:defRPr/>
            </a:pPr>
            <a:r>
              <a:rPr lang="en-US" dirty="0"/>
              <a:t>Good or bad?</a:t>
            </a:r>
          </a:p>
          <a:p>
            <a:pPr marL="290513" indent="-290513">
              <a:buNone/>
              <a:defRPr/>
            </a:pPr>
            <a:r>
              <a:rPr lang="en-US" dirty="0"/>
              <a:t>Why do we have our dictionaries, telephone directories, etc. sorted?</a:t>
            </a:r>
            <a:br>
              <a:rPr lang="en-US" dirty="0"/>
            </a:b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3555E9-3C9D-214A-BEAD-C0063AC4A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219">
        <p:fade/>
      </p:transition>
    </mc:Choice>
    <mc:Fallback xmlns="">
      <p:transition spd="med" advTm="632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0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Element Uniqueness with presorting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9876" y="1266826"/>
            <a:ext cx="9396536" cy="5286375"/>
          </a:xfrm>
        </p:spPr>
        <p:txBody>
          <a:bodyPr/>
          <a:lstStyle/>
          <a:p>
            <a:pPr>
              <a:lnSpc>
                <a:spcPct val="100000"/>
              </a:lnSpc>
              <a:buFont typeface="Monotype Sorts" pitchFamily="2" charset="2"/>
              <a:buChar char="b"/>
              <a:defRPr/>
            </a:pPr>
            <a:r>
              <a:rPr lang="en-US" dirty="0"/>
              <a:t>Presorting-based algorithm</a:t>
            </a:r>
          </a:p>
          <a:p>
            <a:pPr lvl="1">
              <a:lnSpc>
                <a:spcPct val="100000"/>
              </a:lnSpc>
              <a:buFontTx/>
              <a:buNone/>
              <a:defRPr/>
            </a:pPr>
            <a:r>
              <a:rPr lang="en-US" sz="2400" dirty="0">
                <a:cs typeface="Times New Roman" pitchFamily="18" charset="0"/>
              </a:rPr>
              <a:t> Stage 1: sort by efficient sorting algorithm (e.g. </a:t>
            </a:r>
            <a:r>
              <a:rPr lang="en-US" sz="2400" dirty="0" err="1">
                <a:cs typeface="Times New Roman" pitchFamily="18" charset="0"/>
              </a:rPr>
              <a:t>mergesort</a:t>
            </a:r>
            <a:r>
              <a:rPr lang="en-US" sz="2400" dirty="0">
                <a:cs typeface="Times New Roman" pitchFamily="18" charset="0"/>
              </a:rPr>
              <a:t>)</a:t>
            </a:r>
          </a:p>
          <a:p>
            <a:pPr lvl="1">
              <a:lnSpc>
                <a:spcPct val="100000"/>
              </a:lnSpc>
              <a:buFontTx/>
              <a:buNone/>
              <a:defRPr/>
            </a:pPr>
            <a:r>
              <a:rPr lang="en-US" sz="2400" dirty="0">
                <a:cs typeface="Times New Roman" pitchFamily="18" charset="0"/>
              </a:rPr>
              <a:t> Stage 2: scan array to check pairs of </a:t>
            </a:r>
            <a:r>
              <a:rPr lang="en-US" sz="2400" u="sng" dirty="0">
                <a:cs typeface="Times New Roman" pitchFamily="18" charset="0"/>
              </a:rPr>
              <a:t>adjacent</a:t>
            </a:r>
            <a:r>
              <a:rPr lang="en-US" sz="2400" dirty="0">
                <a:cs typeface="Times New Roman" pitchFamily="18" charset="0"/>
              </a:rPr>
              <a:t> elements</a:t>
            </a:r>
          </a:p>
          <a:p>
            <a:pPr lvl="1">
              <a:lnSpc>
                <a:spcPct val="100000"/>
              </a:lnSpc>
              <a:buFontTx/>
              <a:buNone/>
              <a:defRPr/>
            </a:pPr>
            <a:endParaRPr lang="en-US" sz="2400" dirty="0">
              <a:cs typeface="Times New Roman" pitchFamily="18" charset="0"/>
            </a:endParaRPr>
          </a:p>
          <a:p>
            <a:pPr lvl="1">
              <a:lnSpc>
                <a:spcPct val="100000"/>
              </a:lnSpc>
              <a:buFontTx/>
              <a:buNone/>
              <a:defRPr/>
            </a:pPr>
            <a:r>
              <a:rPr lang="en-US" sz="2400" dirty="0">
                <a:cs typeface="Times New Roman" pitchFamily="18" charset="0"/>
              </a:rPr>
              <a:t> Efficiency: </a:t>
            </a:r>
            <a:r>
              <a:rPr lang="el-GR" sz="2400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sz="2400" dirty="0">
                <a:cs typeface="Times New Roman" pitchFamily="18" charset="0"/>
              </a:rPr>
              <a:t>(</a:t>
            </a:r>
            <a:r>
              <a:rPr lang="en-US" sz="2400" i="1" dirty="0">
                <a:cs typeface="Times New Roman" pitchFamily="18" charset="0"/>
              </a:rPr>
              <a:t>n </a:t>
            </a:r>
            <a:r>
              <a:rPr lang="en-US" sz="2400" dirty="0">
                <a:cs typeface="Times New Roman" pitchFamily="18" charset="0"/>
              </a:rPr>
              <a:t>log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) + O(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) = </a:t>
            </a:r>
            <a:r>
              <a:rPr lang="el-GR" sz="2400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sz="2400" dirty="0">
                <a:cs typeface="Times New Roman" pitchFamily="18" charset="0"/>
              </a:rPr>
              <a:t>(</a:t>
            </a:r>
            <a:r>
              <a:rPr lang="en-US" sz="2400" i="1" dirty="0">
                <a:cs typeface="Times New Roman" pitchFamily="18" charset="0"/>
              </a:rPr>
              <a:t>n </a:t>
            </a:r>
            <a:r>
              <a:rPr lang="en-US" sz="2400" dirty="0">
                <a:cs typeface="Times New Roman" pitchFamily="18" charset="0"/>
              </a:rPr>
              <a:t>log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) </a:t>
            </a:r>
            <a:br>
              <a:rPr lang="en-US" sz="2400" dirty="0">
                <a:cs typeface="Times New Roman" pitchFamily="18" charset="0"/>
              </a:rPr>
            </a:br>
            <a:endParaRPr lang="el-GR" sz="2400" dirty="0">
              <a:cs typeface="Times New Roman" pitchFamily="18" charset="0"/>
            </a:endParaRPr>
          </a:p>
          <a:p>
            <a:pPr>
              <a:lnSpc>
                <a:spcPct val="100000"/>
              </a:lnSpc>
              <a:buFont typeface="Monotype Sorts" pitchFamily="2" charset="2"/>
              <a:buChar char="b"/>
              <a:defRPr/>
            </a:pPr>
            <a:r>
              <a:rPr lang="en-US" dirty="0">
                <a:cs typeface="Times New Roman" pitchFamily="18" charset="0"/>
              </a:rPr>
              <a:t>Brute force algorithm </a:t>
            </a:r>
            <a:br>
              <a:rPr lang="en-US" dirty="0">
                <a:cs typeface="Times New Roman" pitchFamily="18" charset="0"/>
              </a:rPr>
            </a:br>
            <a:r>
              <a:rPr lang="en-US" dirty="0">
                <a:cs typeface="Times New Roman" pitchFamily="18" charset="0"/>
              </a:rPr>
              <a:t>  Compare all pairs of elements</a:t>
            </a:r>
            <a:br>
              <a:rPr lang="en-US" dirty="0">
                <a:cs typeface="Times New Roman" pitchFamily="18" charset="0"/>
              </a:rPr>
            </a:br>
            <a:br>
              <a:rPr lang="en-US" dirty="0">
                <a:cs typeface="Times New Roman" pitchFamily="18" charset="0"/>
              </a:rPr>
            </a:br>
            <a:r>
              <a:rPr lang="en-US" dirty="0">
                <a:cs typeface="Times New Roman" pitchFamily="18" charset="0"/>
              </a:rPr>
              <a:t>  Efficiency: O(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baseline="30000" dirty="0">
                <a:cs typeface="Times New Roman" pitchFamily="18" charset="0"/>
              </a:rPr>
              <a:t>2</a:t>
            </a:r>
            <a:r>
              <a:rPr lang="en-US" dirty="0">
                <a:cs typeface="Times New Roman" pitchFamily="18" charset="0"/>
              </a:rPr>
              <a:t>) 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D3068F-84E3-164B-A7D4-9E71D10D6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883">
        <p:fade/>
      </p:transition>
    </mc:Choice>
    <mc:Fallback xmlns="">
      <p:transition spd="med" advTm="57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59804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Element Uniqueness with Presorting</a:t>
            </a:r>
            <a:endParaRPr lang="en-CA" dirty="0"/>
          </a:p>
        </p:txBody>
      </p:sp>
      <p:pic>
        <p:nvPicPr>
          <p:cNvPr id="21508" name="Picture 3" descr="presort_uniq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3" y="1278809"/>
            <a:ext cx="642089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0076" y="3645024"/>
            <a:ext cx="5976664" cy="1493034"/>
          </a:xfrm>
          <a:solidFill>
            <a:schemeClr val="tx2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chemeClr val="bg1"/>
                </a:solidFill>
              </a:rPr>
              <a:t>7     3     4     9     5     1     8     2     2</a:t>
            </a:r>
          </a:p>
          <a:p>
            <a:r>
              <a:rPr lang="en-US" dirty="0">
                <a:solidFill>
                  <a:schemeClr val="bg1"/>
                </a:solidFill>
              </a:rPr>
              <a:t>1     2     2     3     4     5     7     8     9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55F5C5-638B-E147-8134-B9817D3BA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316">
        <p:fade/>
      </p:transition>
    </mc:Choice>
    <mc:Fallback xmlns="">
      <p:transition spd="med" advTm="413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828" y="0"/>
            <a:ext cx="9144002" cy="771872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CA" dirty="0"/>
              <a:t>Computing the Mode </a:t>
            </a:r>
            <a:r>
              <a:rPr lang="en-US" dirty="0"/>
              <a:t>with presorting</a:t>
            </a:r>
            <a:endParaRPr lang="en-C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F8C6D1-7511-4093-9BCB-0375CD092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593" y="1124744"/>
            <a:ext cx="515478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The mode is a value that occurs most often in a given list of numbers.</a:t>
            </a:r>
          </a:p>
          <a:p>
            <a:r>
              <a:rPr lang="en-US" sz="2000" dirty="0"/>
              <a:t>A brute force algorithm is to create a separate list A’ to store the frequencies of numbers in list A.</a:t>
            </a:r>
          </a:p>
          <a:p>
            <a:r>
              <a:rPr lang="en-US" sz="2000" dirty="0"/>
              <a:t>For each number in list A, the algorithm checks A’ and update the frequency of the number.</a:t>
            </a:r>
          </a:p>
          <a:p>
            <a:r>
              <a:rPr lang="en-US" sz="2000" dirty="0"/>
              <a:t>Example:</a:t>
            </a:r>
          </a:p>
          <a:p>
            <a:pPr marL="0" indent="0">
              <a:buNone/>
            </a:pPr>
            <a:r>
              <a:rPr lang="en-US" sz="2000" dirty="0"/>
              <a:t>       A:   5    3    7    2    3    5    1    5</a:t>
            </a:r>
          </a:p>
          <a:p>
            <a:pPr marL="0" indent="0">
              <a:buNone/>
            </a:pPr>
            <a:r>
              <a:rPr lang="en-US" sz="2000" dirty="0"/>
              <a:t>       A’:   5    3    7    2    1</a:t>
            </a:r>
          </a:p>
          <a:p>
            <a:pPr marL="0" indent="0">
              <a:buNone/>
            </a:pPr>
            <a:r>
              <a:rPr lang="en-US" sz="2000" dirty="0"/>
              <a:t>             |||    ||    |     |     |</a:t>
            </a:r>
          </a:p>
          <a:p>
            <a:r>
              <a:rPr lang="en-US" sz="2000" dirty="0"/>
              <a:t>The cost of this algorithm is </a:t>
            </a:r>
            <a:r>
              <a:rPr lang="el-GR" sz="2000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i="1" dirty="0">
                <a:cs typeface="Times New Roman" pitchFamily="18" charset="0"/>
              </a:rPr>
              <a:t>n</a:t>
            </a:r>
            <a:r>
              <a:rPr lang="en-US" sz="2000" baseline="30000" dirty="0">
                <a:cs typeface="Times New Roman" pitchFamily="18" charset="0"/>
              </a:rPr>
              <a:t>2</a:t>
            </a:r>
            <a:r>
              <a:rPr lang="en-US" sz="2000" dirty="0">
                <a:cs typeface="Times New Roman" pitchFamily="18" charset="0"/>
              </a:rPr>
              <a:t>)</a:t>
            </a:r>
            <a:r>
              <a:rPr lang="en-US" sz="2000" dirty="0"/>
              <a:t>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8EDC9FA-1C8B-40F2-8E8E-0F7D533C8D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124744"/>
            <a:ext cx="5586828" cy="3240360"/>
          </a:xfrm>
          <a:noFill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CD6A25-3B4A-4A2B-845F-792A288D6F6D}"/>
              </a:ext>
            </a:extLst>
          </p:cNvPr>
          <p:cNvSpPr txBox="1">
            <a:spLocks/>
          </p:cNvSpPr>
          <p:nvPr/>
        </p:nvSpPr>
        <p:spPr>
          <a:xfrm>
            <a:off x="6038745" y="4498047"/>
            <a:ext cx="5586828" cy="2108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Example: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A:    5    3    7    2    3    5    1    5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A’’:   1    2    3    3    5    5    5    7    </a:t>
            </a:r>
          </a:p>
          <a:p>
            <a:pPr>
              <a:defRPr/>
            </a:pPr>
            <a:r>
              <a:rPr lang="en-US" sz="2000" dirty="0"/>
              <a:t>The cost of this algorithm is </a:t>
            </a:r>
          </a:p>
          <a:p>
            <a:pPr marL="290513" indent="-290513">
              <a:buFont typeface="Monotype Sorts" pitchFamily="2" charset="2"/>
              <a:buNone/>
              <a:defRPr/>
            </a:pPr>
            <a:r>
              <a:rPr lang="en-CA" sz="2000" dirty="0">
                <a:latin typeface="Lucida Grande" pitchFamily="84" charset="0"/>
                <a:cs typeface="Times New Roman" pitchFamily="18" charset="0"/>
              </a:rPr>
              <a:t>           </a:t>
            </a:r>
            <a:r>
              <a:rPr lang="el-GR" sz="2000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i="1" dirty="0">
                <a:cs typeface="Times New Roman" pitchFamily="18" charset="0"/>
              </a:rPr>
              <a:t>n </a:t>
            </a:r>
            <a:r>
              <a:rPr lang="en-US" sz="2000" dirty="0">
                <a:cs typeface="Times New Roman" pitchFamily="18" charset="0"/>
              </a:rPr>
              <a:t>log </a:t>
            </a:r>
            <a:r>
              <a:rPr lang="en-US" sz="2000" i="1" dirty="0">
                <a:cs typeface="Times New Roman" pitchFamily="18" charset="0"/>
              </a:rPr>
              <a:t>n</a:t>
            </a:r>
            <a:r>
              <a:rPr lang="en-US" sz="2000" dirty="0">
                <a:cs typeface="Times New Roman" pitchFamily="18" charset="0"/>
              </a:rPr>
              <a:t>) + O(log </a:t>
            </a:r>
            <a:r>
              <a:rPr lang="en-US" sz="2000" i="1" dirty="0">
                <a:cs typeface="Times New Roman" pitchFamily="18" charset="0"/>
              </a:rPr>
              <a:t>n</a:t>
            </a:r>
            <a:r>
              <a:rPr lang="en-US" sz="2000" dirty="0">
                <a:cs typeface="Times New Roman" pitchFamily="18" charset="0"/>
              </a:rPr>
              <a:t>) = </a:t>
            </a:r>
            <a:r>
              <a:rPr lang="el-GR" sz="2000" dirty="0">
                <a:latin typeface="Lucida Grande" pitchFamily="84" charset="0"/>
                <a:cs typeface="Times New Roman" pitchFamily="18" charset="0"/>
              </a:rPr>
              <a:t>Θ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i="1" dirty="0">
                <a:cs typeface="Times New Roman" pitchFamily="18" charset="0"/>
              </a:rPr>
              <a:t>n </a:t>
            </a:r>
            <a:r>
              <a:rPr lang="en-US" sz="2000" dirty="0">
                <a:cs typeface="Times New Roman" pitchFamily="18" charset="0"/>
              </a:rPr>
              <a:t>log </a:t>
            </a:r>
            <a:r>
              <a:rPr lang="en-US" sz="2000" i="1" dirty="0">
                <a:cs typeface="Times New Roman" pitchFamily="18" charset="0"/>
              </a:rPr>
              <a:t>n</a:t>
            </a:r>
            <a:r>
              <a:rPr lang="en-US" sz="2000" dirty="0">
                <a:cs typeface="Times New Roman" pitchFamily="18" charset="0"/>
              </a:rPr>
              <a:t>) </a:t>
            </a:r>
            <a:endParaRPr lang="en-US" sz="2000" dirty="0"/>
          </a:p>
          <a:p>
            <a:pPr marL="290513" indent="-290513">
              <a:buFont typeface="Monotype Sorts" pitchFamily="2" charset="2"/>
              <a:buNone/>
              <a:defRPr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81CF348-EF99-AE46-9721-7360CCC4DD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694">
        <p:fade/>
      </p:transition>
    </mc:Choice>
    <mc:Fallback xmlns="">
      <p:transition spd="med" advTm="956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49C11C-71DC-49B6-ACD8-27E3AE088D14}">
  <ds:schemaRefs>
    <ds:schemaRef ds:uri="40262f94-9f35-4ac3-9a90-690165a166b7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4f35948-e619-41b3-aa29-22878b09cfd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6354</TotalTime>
  <Words>4202</Words>
  <Application>Microsoft Macintosh PowerPoint</Application>
  <PresentationFormat>Custom</PresentationFormat>
  <Paragraphs>817</Paragraphs>
  <Slides>56</Slides>
  <Notes>49</Notes>
  <HiddenSlides>0</HiddenSlides>
  <MMClips>53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B Frutiger Bold</vt:lpstr>
      <vt:lpstr>Arial</vt:lpstr>
      <vt:lpstr>Arial Narrow</vt:lpstr>
      <vt:lpstr>Cambria Math</vt:lpstr>
      <vt:lpstr>Century Gothic</vt:lpstr>
      <vt:lpstr>Lucida Grande</vt:lpstr>
      <vt:lpstr>Monotype Sorts</vt:lpstr>
      <vt:lpstr>Times New Roman</vt:lpstr>
      <vt:lpstr>Blue atom design template</vt:lpstr>
      <vt:lpstr>The Analysis and Design of           Computer Algorithms</vt:lpstr>
      <vt:lpstr> </vt:lpstr>
      <vt:lpstr>Transform and Conquer</vt:lpstr>
      <vt:lpstr>Instance simplification - Presorting</vt:lpstr>
      <vt:lpstr>How fast can we sort ?</vt:lpstr>
      <vt:lpstr>Searching with presorting</vt:lpstr>
      <vt:lpstr>Element Uniqueness with presorting</vt:lpstr>
      <vt:lpstr>Element Uniqueness with Presorting</vt:lpstr>
      <vt:lpstr>Computing the Mode with presorting</vt:lpstr>
      <vt:lpstr>Instance simplification – Gaussian Elimination</vt:lpstr>
      <vt:lpstr>Gaussian Elimination (cont.)</vt:lpstr>
      <vt:lpstr>Example of Gaussian Elimination</vt:lpstr>
      <vt:lpstr>Gaussian Elimination</vt:lpstr>
      <vt:lpstr>Taxonomy of Searching Algorithms</vt:lpstr>
      <vt:lpstr>Binary Search Tree</vt:lpstr>
      <vt:lpstr>Dictionary Operations on Binary Search Trees</vt:lpstr>
      <vt:lpstr>Dictionary Operations on Binary Search Trees</vt:lpstr>
      <vt:lpstr>Dictionary Operations on Binary Search Trees</vt:lpstr>
      <vt:lpstr>Dictionary Operations on Binary Search Trees</vt:lpstr>
      <vt:lpstr>Dictionary Operations on Binary Search Trees</vt:lpstr>
      <vt:lpstr>Balanced Search Trees </vt:lpstr>
      <vt:lpstr>Balanced Trees:  AVL trees</vt:lpstr>
      <vt:lpstr>Rotations</vt:lpstr>
      <vt:lpstr>Four Types of Rotations (Simplest Cases)</vt:lpstr>
      <vt:lpstr>General Case: Single R-rotation</vt:lpstr>
      <vt:lpstr>General case: Double LR-rotation</vt:lpstr>
      <vt:lpstr>AVL tree construction - an example</vt:lpstr>
      <vt:lpstr>AVL tree construction - an example (cont.)</vt:lpstr>
      <vt:lpstr>AVL tree construction - an example (cont.)</vt:lpstr>
      <vt:lpstr>Analysis of AVL trees</vt:lpstr>
      <vt:lpstr>Multiway Search Trees</vt:lpstr>
      <vt:lpstr>2-3 Tree </vt:lpstr>
      <vt:lpstr>2-3 tree construction – an example</vt:lpstr>
      <vt:lpstr>Analysis of 2-3 trees</vt:lpstr>
      <vt:lpstr>Heaps and Heapsort</vt:lpstr>
      <vt:lpstr>Illustration of the heap’s definition</vt:lpstr>
      <vt:lpstr>Some Important Properties of a Heap</vt:lpstr>
      <vt:lpstr>Heap’s Array Representation</vt:lpstr>
      <vt:lpstr>The Downheap Operation</vt:lpstr>
      <vt:lpstr>Example of Heap Construction</vt:lpstr>
      <vt:lpstr>Bottom-up Heap Construction</vt:lpstr>
      <vt:lpstr>Heapsort</vt:lpstr>
      <vt:lpstr>Example of Sorting by Heapsort</vt:lpstr>
      <vt:lpstr>Example of Sorting by Heapsort</vt:lpstr>
      <vt:lpstr>Example of Sorting by Heapsort</vt:lpstr>
      <vt:lpstr>Analysis of Heapsort</vt:lpstr>
      <vt:lpstr>Priority Queue</vt:lpstr>
      <vt:lpstr>The Upheap Operation and Adding a Node</vt:lpstr>
      <vt:lpstr>Delete the Root from a Heap</vt:lpstr>
      <vt:lpstr>Horner’s Rule For Polynomial Evaluation</vt:lpstr>
      <vt:lpstr>Horner’s Rule</vt:lpstr>
      <vt:lpstr>Horner’s Rule pseudocode</vt:lpstr>
      <vt:lpstr>Computing  an</vt:lpstr>
      <vt:lpstr> </vt:lpstr>
      <vt:lpstr>Design techniques and problem types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Analysis and Design of           Computer Algorithms</dc:title>
  <dc:creator>F. Wang</dc:creator>
  <cp:lastModifiedBy>F. Wang</cp:lastModifiedBy>
  <cp:revision>197</cp:revision>
  <dcterms:created xsi:type="dcterms:W3CDTF">2020-12-30T16:40:45Z</dcterms:created>
  <dcterms:modified xsi:type="dcterms:W3CDTF">2021-02-20T16:25:52Z</dcterms:modified>
</cp:coreProperties>
</file>